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4"/>
  </p:notesMasterIdLst>
  <p:sldIdLst>
    <p:sldId id="289" r:id="rId2"/>
    <p:sldId id="290" r:id="rId3"/>
    <p:sldId id="291" r:id="rId4"/>
    <p:sldId id="260" r:id="rId5"/>
    <p:sldId id="315" r:id="rId6"/>
    <p:sldId id="261" r:id="rId7"/>
    <p:sldId id="295" r:id="rId8"/>
    <p:sldId id="262" r:id="rId9"/>
    <p:sldId id="263" r:id="rId10"/>
    <p:sldId id="316" r:id="rId11"/>
    <p:sldId id="300" r:id="rId12"/>
    <p:sldId id="301" r:id="rId13"/>
    <p:sldId id="302" r:id="rId14"/>
    <p:sldId id="317" r:id="rId15"/>
    <p:sldId id="304" r:id="rId16"/>
    <p:sldId id="306" r:id="rId17"/>
    <p:sldId id="318" r:id="rId18"/>
    <p:sldId id="310" r:id="rId19"/>
    <p:sldId id="311" r:id="rId20"/>
    <p:sldId id="312" r:id="rId21"/>
    <p:sldId id="282" r:id="rId22"/>
    <p:sldId id="283" r:id="rId2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80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0" d="100"/>
          <a:sy n="90" d="100"/>
        </p:scale>
        <p:origin x="33" y="3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06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Dejemos que esta imagen hable por un momento. Es una invitación a reconocer el contexto que nos rodea, no como una abstracción, sino como algo que ya sentimos. Este módulo no es uno más; es el pórtico, el lugar donde situamos el contexto antes de iniciar nuestro trabajo interior. Cumple tres funciones clave: diagnosticar la realidad, explorar nuestras respuestas naturales y comprometernos con una forma diferente de estar. Este es el inicio de un arco que se cerrará al final del programa, presentando la metáfora del líder semilla que desarrollaremos a lo largo de nuestro viaje.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8FDB1-A7D6-D7AF-C52E-DB84A2A837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E83E9-FA95-8932-96CF-233D7CFE6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8B54E-D940-534D-E3E4-E050069F2D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A7FE9-AEBE-A7C0-39DF-1251515B964B}"/>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1169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 esa sensación de impotencia, nuestra mente y cuerpo tienen tres respuestas naturales, casi automáticas. La desconexión nos protege del dolor, pero nos aísla de la realidad y de los demás. El cinismo, por su parte, nos da una falsa sensación de lucidez, pero nos paraliza, impidiéndonos actuar. Y el agotamiento, la respuesta que a menudo el sistema recompensa, parece compromiso, pero en realidad nos destruye. Estas respuestas, aunque buscan protegernos, tienen un coste muy alto. Y ese coste es la desconexión con nosotros mismos.</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patrón común en estas tres respuestas es que nos separan de nuestros propios actos. Perdemos la conexión entre quiénes somos, nuestros valores y nuestra intención, y cómo lideramos, nuestras decisiones y nuestro impacto real. No es que no sepamos liderar, es que no estamos presentes cuando lo hacemos. Esta desconexión es sutil, pero profunda, y nos impide alinear nuestro ser con nuestro hacer. Entonces, ¿cuál de estas respuestas resuena más contigo?</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Ahora, les invito a una breve pausa para la honestidad. De las tres respuestas que hemos visto —la desconexión, el cinismo o el agotamiento— ¿cuál reconoces más en ti últimamente? No hay respuestas correctas o incorrectas, solo un espacio para la autoobservación. Esta reflexión es el primer paso para entender dónde estamos y cómo podemos empezar a cambiar. Y es el punto de partida para explorar una forma diferente de liderar.</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613A-A3C9-FB2D-6679-82C0BDBAE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4191E-05E0-A4F1-1B6D-ABE5E6BD9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F23D6-A54E-32B3-F20E-26ACE0E577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75A4C-367A-19AE-CE8D-F1688E6305A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416362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 semilla no elige el clima en el que le toca germinar, pero hace lo que está en su naturaleza. No controla la sequía ni la helada, pero echa raíces y crece. El líder semilla opera de la misma manera. Acepta las condiciones dadas sin resignación, trabajando en lo invisible antes de mostrar resultados. Su crecimiento facilita que otros también crezcan. Esta es la esencia de su impacto. Y esto nos lleva a definirlo con mayor claridad.</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tormenta que hemos descrito exige capacidades que van más allá de lo tradicional. Necesitamos discernimiento para ver la realidad tal cual es, no como la tememos. Un foco sostenido para mantener la atención en medio del ruido constante. Una lectura profunda del presente para entender el contexto antes de actuar. Y un espacio interior para crear una pausa entre el estímulo y la respuesta. Finalmente, la humanidad para conectar con el otro como persona. Estas no son habilidades blandas; son habilidades críticas y, lo más importante, son entrenables. Y aquí es donde la presencia se vuelve clave.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DD32-36AE-A326-CD54-49D0F3F0D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143A3-9F07-EC1C-DA28-5F85667B2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31F89-6836-5758-EF5D-8BEF3B5E3A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B867C-C1E6-5701-3126-B43AEA4C05E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07579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 viaje se organiza en tres fases claras, que van desde tu interior hacia el sistema. La primera fase, Consciencia Activada, se enfoca en ti mismo. No puedes aplicar la consciencia si no sabes de qué ser consciente. Luego, la Consciencia Aplicada te lleva a interactuar con tu equipo. Finalmente, la Consciencia Dirigida te permite impactar el sistema. El orden importa, porque cada fase construye sobre la anterior.</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Aquí vemos el recorrido completo de los siete módulos, integrados en esas tres fases. Cada módulo tiene un propósito específico, una transformación que te invitamos a experimentar. No es solo entender, es entrenar. Este es un itinerario de transformación, no un conjunto de talleres sueltos. Y cada módulo incluye una práctica meditativa específica, diseñada para la competencia de liderazgo que estamos desarrollando. Ahora, veamos cómo se relaciona esto con la metáfora del líder semilla.</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 es la metáfora del líder semilla, que hemos introducido al principio, y que se cierra al final del programa. Cada módulo desarrolla una capacidad clave, como la semilla que echa raíces, discierne la luz, o crea un ecosistema. La promesa del líder semilla se completa a medida que avanzamos. Cada paso te acerca a ser ese líder que no espera a que el sistema cambie, sino que actúa desde su propia naturaleza. Con esto, cerramos la introducción al programa.</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 módulo no es solo información; es una invitación a un cambio de perspectiva fundamental. Pasamos de sentirnos abrumados por la magnitud de la tormenta a reconocer nuestro poder. De la impotencia, a la certeza de que nuestra presencia es la primera y más poderosa herramienta de cambio. Es un giro de 180 grados en cómo nos posicionamos ante los desafíos. Y ahora, vamos a anclar esa certeza con una práctica.</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Ahora, vamos a hacer nuestra primera práctica juntos, una meditación de intención. Es un momento para conectar con el propósito profundo de por qué estamos aquí. Cierren los ojos, tomen tres respiraciones profundas y permitan que su cuerpo se asiente. Traigan a su mente la razón por la que están aquí, lo que los trajo a este programa. No necesitan una respuesta elaborada, solo noten lo que surge. Luego, pregúntense: ¿Qué tipo de líder quiero ser? No qué quiero lograr, sino quién quiero ser en mi liderazgo. Establezcan una intención simple para este programa, una dirección, una cualidad que quieren cultivar. Guarden esa intención; volveremos a ella al final del programa. Cuando estén listos, abran los ojos. Esta intención es la semilla que vamos a plantar.</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Antes de sumergirnos en el trabajo personal, es fundamental que miremos el contexto en el que lideramos. No es información abstracta; es un reconocimiento de lo que probablemente ya experimentan. Este módulo es el punto de partida, el espacio donde establecemos el escenario antes de iniciar el trabajo interior. Nos ayuda a diagnosticar la realidad, entender nuestras reacciones y elegir un camino diferente. Y con esto, estamos listos para identificar las fuerzas que componen esta tormenta.</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medio de toda esta fragmentación y cambio, hay un dato que nos devuelve al centro de nuestro impacto: el 70% de la varianza en el compromiso de un equipo depende de su líder directo. Este número es una declaración de su relevancia. No es una estadística abstracta; es una medida directa de la influencia que tienen. Su presencia, o ausencia, marca una diferencia radical en la experiencia de su equipo. Y esto nos lleva a la siguiente fuerza que nos afecta.</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3" name="Image 0" descr="preencoded.png"/>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4CC129-8FEC-44FB-0068-943D6E95E6B0}"/>
              </a:ext>
            </a:extLst>
          </p:cNvPr>
          <p:cNvPicPr>
            <a:picLocks noChangeAspect="1"/>
          </p:cNvPicPr>
          <p:nvPr userDrawn="1"/>
        </p:nvPicPr>
        <p:blipFill>
          <a:blip r:embed="rId3"/>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ontserra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ontserra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ontserra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ontserrat"/>
          <a:ea typeface="+mn-ea"/>
          <a:cs typeface="+mn-cs"/>
        </a:defRPr>
      </a:lvl9pPr>
    </p:bodyStyle>
    <p:otherStyle>
      <a:defPPr>
        <a:defRPr lang="en-US">
          <a:latin typeface="Montserrat"/>
        </a:defRPr>
      </a:defPPr>
      <a:lvl1pPr marL="0" algn="l" defTabSz="914400" rtl="0" eaLnBrk="1" latinLnBrk="0" hangingPunct="1">
        <a:defRPr sz="1800" kern="1200">
          <a:solidFill>
            <a:schemeClr val="tx1"/>
          </a:solidFill>
          <a:latin typeface="Montserrat"/>
          <a:ea typeface="+mn-ea"/>
          <a:cs typeface="+mn-cs"/>
        </a:defRPr>
      </a:lvl1pPr>
      <a:lvl2pPr marL="457200" algn="l" defTabSz="914400" rtl="0" eaLnBrk="1" latinLnBrk="0" hangingPunct="1">
        <a:defRPr sz="1800" kern="1200">
          <a:solidFill>
            <a:schemeClr val="tx1"/>
          </a:solidFill>
          <a:latin typeface="Montserrat"/>
          <a:ea typeface="+mn-ea"/>
          <a:cs typeface="+mn-cs"/>
        </a:defRPr>
      </a:lvl2pPr>
      <a:lvl3pPr marL="914400" algn="l" defTabSz="914400" rtl="0" eaLnBrk="1" latinLnBrk="0" hangingPunct="1">
        <a:defRPr sz="1800" kern="1200">
          <a:solidFill>
            <a:schemeClr val="tx1"/>
          </a:solidFill>
          <a:latin typeface="Montserrat"/>
          <a:ea typeface="+mn-ea"/>
          <a:cs typeface="+mn-cs"/>
        </a:defRPr>
      </a:lvl3pPr>
      <a:lvl4pPr marL="1371600" algn="l" defTabSz="914400" rtl="0" eaLnBrk="1" latinLnBrk="0" hangingPunct="1">
        <a:defRPr sz="1800" kern="1200">
          <a:solidFill>
            <a:schemeClr val="tx1"/>
          </a:solidFill>
          <a:latin typeface="Montserrat"/>
          <a:ea typeface="+mn-ea"/>
          <a:cs typeface="+mn-cs"/>
        </a:defRPr>
      </a:lvl4pPr>
      <a:lvl5pPr marL="1828800" algn="l" defTabSz="914400" rtl="0" eaLnBrk="1" latinLnBrk="0" hangingPunct="1">
        <a:defRPr sz="1800" kern="1200">
          <a:solidFill>
            <a:schemeClr val="tx1"/>
          </a:solidFill>
          <a:latin typeface="Montserrat"/>
          <a:ea typeface="+mn-ea"/>
          <a:cs typeface="+mn-cs"/>
        </a:defRPr>
      </a:lvl5pPr>
      <a:lvl6pPr marL="2286000" algn="l" defTabSz="914400" rtl="0" eaLnBrk="1" latinLnBrk="0" hangingPunct="1">
        <a:defRPr sz="1800" kern="1200">
          <a:solidFill>
            <a:schemeClr val="tx1"/>
          </a:solidFill>
          <a:latin typeface="Montserrat"/>
          <a:ea typeface="+mn-ea"/>
          <a:cs typeface="+mn-cs"/>
        </a:defRPr>
      </a:lvl6pPr>
      <a:lvl7pPr marL="2743200" algn="l" defTabSz="914400" rtl="0" eaLnBrk="1" latinLnBrk="0" hangingPunct="1">
        <a:defRPr sz="1800" kern="1200">
          <a:solidFill>
            <a:schemeClr val="tx1"/>
          </a:solidFill>
          <a:latin typeface="Montserrat"/>
          <a:ea typeface="+mn-ea"/>
          <a:cs typeface="+mn-cs"/>
        </a:defRPr>
      </a:lvl7pPr>
      <a:lvl8pPr marL="3200400" algn="l" defTabSz="914400" rtl="0" eaLnBrk="1" latinLnBrk="0" hangingPunct="1">
        <a:defRPr sz="1800" kern="1200">
          <a:solidFill>
            <a:schemeClr val="tx1"/>
          </a:solidFill>
          <a:latin typeface="Montserrat"/>
          <a:ea typeface="+mn-ea"/>
          <a:cs typeface="+mn-cs"/>
        </a:defRPr>
      </a:lvl8pPr>
      <a:lvl9pPr marL="3657600" algn="l" defTabSz="914400" rtl="0" eaLnBrk="1" latinLnBrk="0" hangingPunct="1">
        <a:defRPr sz="1800" kern="1200">
          <a:solidFill>
            <a:schemeClr val="tx1"/>
          </a:solidFill>
          <a:latin typeface="Montserra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Picture 1" descr="image.jpg"/>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714375" y="1006041"/>
            <a:ext cx="6786563" cy="233958"/>
          </a:xfrm>
          <a:prstGeom prst="rect">
            <a:avLst/>
          </a:prstGeom>
          <a:noFill/>
        </p:spPr>
        <p:txBody>
          <a:bodyPr wrap="square">
            <a:spAutoFit/>
          </a:bodyPr>
          <a:lstStyle/>
          <a:p>
            <a:pPr algn="l"/>
            <a:r>
              <a:rPr sz="1193" b="1">
                <a:solidFill>
                  <a:srgbClr val="DC8060"/>
                </a:solidFill>
                <a:latin typeface="Montserrat"/>
              </a:rPr>
              <a:t>Módulo 00</a:t>
            </a:r>
          </a:p>
        </p:txBody>
      </p:sp>
      <p:sp>
        <p:nvSpPr>
          <p:cNvPr id="4" name="TextBox 3"/>
          <p:cNvSpPr txBox="1"/>
          <p:nvPr/>
        </p:nvSpPr>
        <p:spPr>
          <a:xfrm>
            <a:off x="714375" y="1454311"/>
            <a:ext cx="6786563" cy="1200150"/>
          </a:xfrm>
          <a:prstGeom prst="rect">
            <a:avLst/>
          </a:prstGeom>
          <a:noFill/>
        </p:spPr>
        <p:txBody>
          <a:bodyPr wrap="square">
            <a:spAutoFit/>
          </a:bodyPr>
          <a:lstStyle/>
          <a:p>
            <a:pPr algn="l"/>
            <a:r>
              <a:rPr sz="4145" b="1">
                <a:solidFill>
                  <a:srgbClr val="FFFFFF"/>
                </a:solidFill>
                <a:latin typeface="Montserrat"/>
              </a:rPr>
              <a:t>El Momento que</a:t>
            </a:r>
          </a:p>
          <a:p>
            <a:pPr algn="l"/>
            <a:r>
              <a:rPr sz="4145" b="1">
                <a:solidFill>
                  <a:srgbClr val="FFFFFF"/>
                </a:solidFill>
                <a:latin typeface="Montserrat"/>
              </a:rPr>
              <a:t>Nos Convoca</a:t>
            </a:r>
          </a:p>
        </p:txBody>
      </p:sp>
      <p:sp>
        <p:nvSpPr>
          <p:cNvPr id="5" name="TextBox 4"/>
          <p:cNvSpPr txBox="1"/>
          <p:nvPr/>
        </p:nvSpPr>
        <p:spPr>
          <a:xfrm>
            <a:off x="1035844" y="3497424"/>
            <a:ext cx="6465094" cy="640035"/>
          </a:xfrm>
          <a:prstGeom prst="rect">
            <a:avLst/>
          </a:prstGeom>
          <a:noFill/>
        </p:spPr>
        <p:txBody>
          <a:bodyPr wrap="square">
            <a:spAutoFit/>
          </a:bodyPr>
          <a:lstStyle/>
          <a:p>
            <a:pPr algn="l"/>
            <a:r>
              <a:rPr sz="1704" b="0" dirty="0">
                <a:solidFill>
                  <a:srgbClr val="E0EBEB"/>
                </a:solidFill>
                <a:latin typeface="Montserrat"/>
              </a:rPr>
              <a:t>La </a:t>
            </a:r>
            <a:r>
              <a:rPr sz="1704" b="0" dirty="0" err="1">
                <a:solidFill>
                  <a:srgbClr val="E0EBEB"/>
                </a:solidFill>
                <a:latin typeface="Montserrat"/>
              </a:rPr>
              <a:t>consciencia</a:t>
            </a:r>
            <a:r>
              <a:rPr sz="1704" b="0" dirty="0">
                <a:solidFill>
                  <a:srgbClr val="E0EBEB"/>
                </a:solidFill>
                <a:latin typeface="Montserrat"/>
              </a:rPr>
              <a:t> se </a:t>
            </a:r>
            <a:r>
              <a:rPr sz="1704" b="0" dirty="0" err="1">
                <a:solidFill>
                  <a:srgbClr val="E0EBEB"/>
                </a:solidFill>
                <a:latin typeface="Montserrat"/>
              </a:rPr>
              <a:t>entrena</a:t>
            </a:r>
            <a:r>
              <a:rPr sz="1704" b="0" dirty="0">
                <a:solidFill>
                  <a:srgbClr val="E0EBEB"/>
                </a:solidFill>
                <a:latin typeface="Montserrat"/>
              </a:rPr>
              <a:t>, no se </a:t>
            </a:r>
            <a:r>
              <a:rPr sz="1704" b="0" dirty="0" err="1">
                <a:solidFill>
                  <a:srgbClr val="E0EBEB"/>
                </a:solidFill>
                <a:latin typeface="Montserrat"/>
              </a:rPr>
              <a:t>enseña</a:t>
            </a:r>
            <a:endParaRPr sz="1704" b="0" dirty="0">
              <a:solidFill>
                <a:srgbClr val="E0EBEB"/>
              </a:solidFill>
              <a:latin typeface="Montserrat"/>
            </a:endParaRPr>
          </a:p>
        </p:txBody>
      </p:sp>
    </p:spTree>
    <p:extLst>
      <p:ext uri="{BB962C8B-B14F-4D97-AF65-F5344CB8AC3E}">
        <p14:creationId xmlns:p14="http://schemas.microsoft.com/office/powerpoint/2010/main" val="1695127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C249-E097-FB94-72D6-DCD010B34F18}"/>
            </a:ext>
          </a:extLst>
        </p:cNvPr>
        <p:cNvGrpSpPr/>
        <p:nvPr/>
      </p:nvGrpSpPr>
      <p:grpSpPr>
        <a:xfrm>
          <a:off x="0" y="0"/>
          <a:ext cx="0" cy="0"/>
          <a:chOff x="0" y="0"/>
          <a:chExt cx="0" cy="0"/>
        </a:xfrm>
      </p:grpSpPr>
      <p:pic>
        <p:nvPicPr>
          <p:cNvPr id="2" name="Picture 1" descr="image.jpg">
            <a:extLst>
              <a:ext uri="{FF2B5EF4-FFF2-40B4-BE49-F238E27FC236}">
                <a16:creationId xmlns:a16="http://schemas.microsoft.com/office/drawing/2014/main" id="{6AE053FD-F32F-582E-2C79-270DAC7AF4C1}"/>
              </a:ext>
            </a:extLst>
          </p:cNvPr>
          <p:cNvPicPr>
            <a:picLocks noChangeAspect="1"/>
          </p:cNvPicPr>
          <p:nvPr/>
        </p:nvPicPr>
        <p:blipFill>
          <a:blip r:embed="rId3"/>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EABD768C-4B86-A82B-4E5F-230E954AAA11}"/>
              </a:ext>
            </a:extLst>
          </p:cNvPr>
          <p:cNvSpPr txBox="1"/>
          <p:nvPr/>
        </p:nvSpPr>
        <p:spPr>
          <a:xfrm>
            <a:off x="416560" y="1617166"/>
            <a:ext cx="1768869" cy="1527662"/>
          </a:xfrm>
          <a:prstGeom prst="rect">
            <a:avLst/>
          </a:prstGeom>
          <a:noFill/>
        </p:spPr>
        <p:txBody>
          <a:bodyPr wrap="square">
            <a:spAutoFit/>
          </a:bodyPr>
          <a:lstStyle/>
          <a:p>
            <a:pPr algn="l"/>
            <a:r>
              <a:rPr sz="9327" b="1" dirty="0">
                <a:solidFill>
                  <a:srgbClr val="DC8060"/>
                </a:solidFill>
                <a:latin typeface="Montserrat"/>
              </a:rPr>
              <a:t>0</a:t>
            </a:r>
            <a:r>
              <a:rPr lang="es-ES" sz="9327" b="1" dirty="0">
                <a:solidFill>
                  <a:srgbClr val="DC8060"/>
                </a:solidFill>
                <a:latin typeface="Montserrat"/>
              </a:rPr>
              <a:t>2</a:t>
            </a:r>
            <a:endParaRPr sz="9327" b="1" dirty="0">
              <a:solidFill>
                <a:srgbClr val="DC8060"/>
              </a:solidFill>
              <a:latin typeface="Montserrat"/>
            </a:endParaRPr>
          </a:p>
        </p:txBody>
      </p:sp>
      <p:sp>
        <p:nvSpPr>
          <p:cNvPr id="4" name="TextBox 3">
            <a:extLst>
              <a:ext uri="{FF2B5EF4-FFF2-40B4-BE49-F238E27FC236}">
                <a16:creationId xmlns:a16="http://schemas.microsoft.com/office/drawing/2014/main" id="{CD554137-41EC-D6E7-5F98-77BB3241895C}"/>
              </a:ext>
            </a:extLst>
          </p:cNvPr>
          <p:cNvSpPr txBox="1"/>
          <p:nvPr/>
        </p:nvSpPr>
        <p:spPr>
          <a:xfrm>
            <a:off x="3042679" y="1688604"/>
            <a:ext cx="4920816" cy="194667"/>
          </a:xfrm>
          <a:prstGeom prst="rect">
            <a:avLst/>
          </a:prstGeom>
          <a:noFill/>
        </p:spPr>
        <p:txBody>
          <a:bodyPr wrap="square">
            <a:spAutoFit/>
          </a:bodyPr>
          <a:lstStyle/>
          <a:p>
            <a:pPr algn="l"/>
            <a:r>
              <a:rPr sz="1200" b="1" dirty="0">
                <a:solidFill>
                  <a:srgbClr val="E0EBEB"/>
                </a:solidFill>
                <a:latin typeface="Montserrat"/>
              </a:rPr>
              <a:t>TEMA</a:t>
            </a:r>
          </a:p>
        </p:txBody>
      </p:sp>
      <p:sp>
        <p:nvSpPr>
          <p:cNvPr id="5" name="TextBox 4">
            <a:extLst>
              <a:ext uri="{FF2B5EF4-FFF2-40B4-BE49-F238E27FC236}">
                <a16:creationId xmlns:a16="http://schemas.microsoft.com/office/drawing/2014/main" id="{91AEAEFA-0656-1E01-A8D5-9143F304E029}"/>
              </a:ext>
            </a:extLst>
          </p:cNvPr>
          <p:cNvSpPr txBox="1"/>
          <p:nvPr/>
        </p:nvSpPr>
        <p:spPr>
          <a:xfrm>
            <a:off x="3042679" y="1972483"/>
            <a:ext cx="4920816" cy="1106200"/>
          </a:xfrm>
          <a:prstGeom prst="rect">
            <a:avLst/>
          </a:prstGeom>
          <a:noFill/>
        </p:spPr>
        <p:txBody>
          <a:bodyPr wrap="square">
            <a:spAutoFit/>
          </a:bodyPr>
          <a:lstStyle/>
          <a:p>
            <a:pPr algn="l"/>
            <a:r>
              <a:rPr lang="es-ES" sz="3294" b="1" dirty="0">
                <a:solidFill>
                  <a:srgbClr val="FFFFFF"/>
                </a:solidFill>
                <a:latin typeface="Montserrat"/>
              </a:rPr>
              <a:t>La tentación de la impotencia</a:t>
            </a:r>
            <a:endParaRPr sz="3294" b="1" dirty="0">
              <a:solidFill>
                <a:srgbClr val="FFFFFF"/>
              </a:solidFill>
              <a:latin typeface="Montserrat"/>
            </a:endParaRPr>
          </a:p>
        </p:txBody>
      </p:sp>
      <p:sp>
        <p:nvSpPr>
          <p:cNvPr id="6" name="TextBox 5">
            <a:extLst>
              <a:ext uri="{FF2B5EF4-FFF2-40B4-BE49-F238E27FC236}">
                <a16:creationId xmlns:a16="http://schemas.microsoft.com/office/drawing/2014/main" id="{7D6E175F-2EB8-D6A3-C9AB-69696875E416}"/>
              </a:ext>
            </a:extLst>
          </p:cNvPr>
          <p:cNvSpPr txBox="1"/>
          <p:nvPr/>
        </p:nvSpPr>
        <p:spPr>
          <a:xfrm>
            <a:off x="3042679" y="3168030"/>
            <a:ext cx="5364721" cy="276999"/>
          </a:xfrm>
          <a:prstGeom prst="rect">
            <a:avLst/>
          </a:prstGeom>
          <a:noFill/>
        </p:spPr>
        <p:txBody>
          <a:bodyPr wrap="square">
            <a:spAutoFit/>
          </a:bodyPr>
          <a:lstStyle/>
          <a:p>
            <a:pPr algn="l"/>
            <a:r>
              <a:rPr lang="es-ES" sz="1200" b="0" dirty="0">
                <a:solidFill>
                  <a:srgbClr val="E0EBEB"/>
                </a:solidFill>
                <a:latin typeface="Montserrat"/>
              </a:rPr>
              <a:t>¿Qué hacemos con la sensación de que no podemos hacer nada?</a:t>
            </a:r>
          </a:p>
        </p:txBody>
      </p:sp>
    </p:spTree>
    <p:extLst>
      <p:ext uri="{BB962C8B-B14F-4D97-AF65-F5344CB8AC3E}">
        <p14:creationId xmlns:p14="http://schemas.microsoft.com/office/powerpoint/2010/main" val="298150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71500" y="785813"/>
            <a:ext cx="1453283"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Respuestas Naturales</a:t>
            </a:r>
            <a:endParaRPr lang="en-US" sz="1000" dirty="0">
              <a:latin typeface="Montserrat"/>
            </a:endParaRPr>
          </a:p>
        </p:txBody>
      </p:sp>
      <p:sp>
        <p:nvSpPr>
          <p:cNvPr id="8" name="Text 2"/>
          <p:cNvSpPr/>
          <p:nvPr/>
        </p:nvSpPr>
        <p:spPr>
          <a:xfrm>
            <a:off x="571500" y="1007269"/>
            <a:ext cx="7234353"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Cuando el problema parece más grande que nosotros</a:t>
            </a:r>
            <a:endParaRPr lang="en-US" sz="2000" dirty="0">
              <a:latin typeface="Montserrat"/>
            </a:endParaRPr>
          </a:p>
        </p:txBody>
      </p:sp>
      <p:sp>
        <p:nvSpPr>
          <p:cNvPr id="9" name="Shape 3"/>
          <p:cNvSpPr/>
          <p:nvPr/>
        </p:nvSpPr>
        <p:spPr>
          <a:xfrm>
            <a:off x="571500" y="1844873"/>
            <a:ext cx="2476509" cy="2562820"/>
          </a:xfrm>
          <a:prstGeom prst="rect">
            <a:avLst/>
          </a:prstGeom>
          <a:solidFill>
            <a:srgbClr val="FFFFFF"/>
          </a:solidFill>
          <a:ln w="9144">
            <a:solidFill>
              <a:srgbClr val="E8E4E0"/>
            </a:solidFill>
            <a:prstDash val="solid"/>
          </a:ln>
        </p:spPr>
        <p:txBody>
          <a:bodyPr/>
          <a:lstStyle/>
          <a:p>
            <a:endParaRPr lang="es-ES">
              <a:latin typeface="Montserrat"/>
            </a:endParaRPr>
          </a:p>
        </p:txBody>
      </p:sp>
      <p:sp>
        <p:nvSpPr>
          <p:cNvPr id="10" name="Shape 4"/>
          <p:cNvSpPr/>
          <p:nvPr/>
        </p:nvSpPr>
        <p:spPr>
          <a:xfrm>
            <a:off x="1519219" y="2130623"/>
            <a:ext cx="571500" cy="571500"/>
          </a:xfrm>
          <a:prstGeom prst="ellipse">
            <a:avLst/>
          </a:prstGeom>
          <a:solidFill>
            <a:srgbClr val="DC8060">
              <a:alpha val="10000"/>
            </a:srgbClr>
          </a:solidFill>
          <a:ln/>
        </p:spPr>
        <p:txBody>
          <a:bodyPr/>
          <a:lstStyle/>
          <a:p>
            <a:endParaRPr lang="es-ES">
              <a:latin typeface="Montserrat"/>
            </a:endParaRPr>
          </a:p>
        </p:txBody>
      </p:sp>
      <p:pic>
        <p:nvPicPr>
          <p:cNvPr id="11" name="Image 3" descr="preencoded.png"/>
          <p:cNvPicPr>
            <a:picLocks noChangeAspect="1"/>
          </p:cNvPicPr>
          <p:nvPr/>
        </p:nvPicPr>
        <p:blipFill>
          <a:blip r:embed="rId4"/>
          <a:stretch>
            <a:fillRect/>
          </a:stretch>
        </p:blipFill>
        <p:spPr>
          <a:xfrm>
            <a:off x="1662094" y="2302073"/>
            <a:ext cx="285750" cy="228600"/>
          </a:xfrm>
          <a:prstGeom prst="rect">
            <a:avLst/>
          </a:prstGeom>
        </p:spPr>
      </p:pic>
      <p:sp>
        <p:nvSpPr>
          <p:cNvPr id="12" name="Text 5"/>
          <p:cNvSpPr/>
          <p:nvPr/>
        </p:nvSpPr>
        <p:spPr>
          <a:xfrm>
            <a:off x="1260788" y="2873573"/>
            <a:ext cx="1088389"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2A3A3A"/>
                </a:solidFill>
                <a:latin typeface="Montserrat"/>
              </a:rPr>
              <a:t>Desconexión</a:t>
            </a:r>
            <a:endParaRPr lang="en-US" sz="1193" dirty="0">
              <a:latin typeface="Montserrat"/>
            </a:endParaRPr>
          </a:p>
        </p:txBody>
      </p:sp>
      <p:sp>
        <p:nvSpPr>
          <p:cNvPr id="13" name="Text 6"/>
          <p:cNvSpPr/>
          <p:nvPr/>
        </p:nvSpPr>
        <p:spPr>
          <a:xfrm>
            <a:off x="1169175" y="3221831"/>
            <a:ext cx="1271615" cy="385763"/>
          </a:xfrm>
          <a:prstGeom prst="rect">
            <a:avLst/>
          </a:prstGeom>
          <a:noFill/>
          <a:ln/>
        </p:spPr>
        <p:txBody>
          <a:bodyPr wrap="square" lIns="0" tIns="0" rIns="0" bIns="0" rtlCol="0" anchor="t">
            <a:spAutoFit/>
          </a:bodyPr>
          <a:lstStyle/>
          <a:p>
            <a:pPr marL="0" indent="0" algn="ctr">
              <a:lnSpc>
                <a:spcPts val="1200"/>
              </a:lnSpc>
              <a:buNone/>
            </a:pPr>
            <a:r>
              <a:rPr lang="en-US" sz="885" b="1" i="1" dirty="0">
                <a:solidFill>
                  <a:srgbClr val="DC8060"/>
                </a:solidFill>
                <a:latin typeface="Montserrat"/>
              </a:rPr>
              <a:t>"Esto no va conmigo."</a:t>
            </a:r>
            <a:endParaRPr lang="en-US" sz="885" dirty="0">
              <a:latin typeface="Montserrat"/>
            </a:endParaRPr>
          </a:p>
        </p:txBody>
      </p:sp>
      <p:sp>
        <p:nvSpPr>
          <p:cNvPr id="14" name="Text 7"/>
          <p:cNvSpPr/>
          <p:nvPr/>
        </p:nvSpPr>
        <p:spPr>
          <a:xfrm>
            <a:off x="1209917" y="3721894"/>
            <a:ext cx="1190104" cy="192881"/>
          </a:xfrm>
          <a:prstGeom prst="rect">
            <a:avLst/>
          </a:prstGeom>
          <a:noFill/>
          <a:ln/>
        </p:spPr>
        <p:txBody>
          <a:bodyPr wrap="none" lIns="0" tIns="0" rIns="0" bIns="0" rtlCol="0" anchor="t">
            <a:spAutoFit/>
          </a:bodyPr>
          <a:lstStyle/>
          <a:p>
            <a:pPr marL="0" indent="0" algn="ctr">
              <a:lnSpc>
                <a:spcPts val="1500"/>
              </a:lnSpc>
              <a:buNone/>
            </a:pPr>
            <a:r>
              <a:rPr lang="en-US" sz="942" dirty="0">
                <a:solidFill>
                  <a:srgbClr val="5A6A6A"/>
                </a:solidFill>
                <a:latin typeface="Montserrat"/>
              </a:rPr>
              <a:t>Protege, pero </a:t>
            </a:r>
            <a:r>
              <a:rPr lang="en-US" sz="885" b="1" dirty="0">
                <a:solidFill>
                  <a:srgbClr val="5A6A6A"/>
                </a:solidFill>
                <a:latin typeface="Montserrat"/>
              </a:rPr>
              <a:t>aísla</a:t>
            </a:r>
            <a:r>
              <a:rPr lang="en-US" sz="942" dirty="0">
                <a:solidFill>
                  <a:srgbClr val="5A6A6A"/>
                </a:solidFill>
                <a:latin typeface="Montserrat"/>
              </a:rPr>
              <a:t>.</a:t>
            </a:r>
            <a:endParaRPr lang="en-US" sz="942" dirty="0">
              <a:latin typeface="Montserrat"/>
            </a:endParaRPr>
          </a:p>
        </p:txBody>
      </p:sp>
      <p:sp>
        <p:nvSpPr>
          <p:cNvPr id="15" name="Shape 8"/>
          <p:cNvSpPr/>
          <p:nvPr/>
        </p:nvSpPr>
        <p:spPr>
          <a:xfrm>
            <a:off x="3324216" y="1844873"/>
            <a:ext cx="2481253" cy="2562820"/>
          </a:xfrm>
          <a:prstGeom prst="rect">
            <a:avLst/>
          </a:prstGeom>
          <a:solidFill>
            <a:srgbClr val="FFFFFF"/>
          </a:solidFill>
          <a:ln w="9144">
            <a:solidFill>
              <a:srgbClr val="E8E4E0"/>
            </a:solidFill>
            <a:prstDash val="solid"/>
          </a:ln>
        </p:spPr>
        <p:txBody>
          <a:bodyPr/>
          <a:lstStyle/>
          <a:p>
            <a:endParaRPr lang="es-ES">
              <a:latin typeface="Montserrat"/>
            </a:endParaRPr>
          </a:p>
        </p:txBody>
      </p:sp>
      <p:sp>
        <p:nvSpPr>
          <p:cNvPr id="16" name="Shape 9"/>
          <p:cNvSpPr/>
          <p:nvPr/>
        </p:nvSpPr>
        <p:spPr>
          <a:xfrm>
            <a:off x="4279106" y="2130623"/>
            <a:ext cx="571500" cy="571500"/>
          </a:xfrm>
          <a:prstGeom prst="ellipse">
            <a:avLst/>
          </a:prstGeom>
          <a:solidFill>
            <a:srgbClr val="DC8060">
              <a:alpha val="10000"/>
            </a:srgbClr>
          </a:solidFill>
          <a:ln/>
        </p:spPr>
        <p:txBody>
          <a:bodyPr/>
          <a:lstStyle/>
          <a:p>
            <a:endParaRPr lang="es-ES">
              <a:latin typeface="Montserrat"/>
            </a:endParaRPr>
          </a:p>
        </p:txBody>
      </p:sp>
      <p:pic>
        <p:nvPicPr>
          <p:cNvPr id="17" name="Image 4" descr="preencoded.png"/>
          <p:cNvPicPr>
            <a:picLocks noChangeAspect="1"/>
          </p:cNvPicPr>
          <p:nvPr/>
        </p:nvPicPr>
        <p:blipFill>
          <a:blip r:embed="rId5"/>
          <a:stretch>
            <a:fillRect/>
          </a:stretch>
        </p:blipFill>
        <p:spPr>
          <a:xfrm>
            <a:off x="4464844" y="2302073"/>
            <a:ext cx="200025" cy="228600"/>
          </a:xfrm>
          <a:prstGeom prst="rect">
            <a:avLst/>
          </a:prstGeom>
        </p:spPr>
      </p:pic>
      <p:sp>
        <p:nvSpPr>
          <p:cNvPr id="18" name="Text 10"/>
          <p:cNvSpPr/>
          <p:nvPr/>
        </p:nvSpPr>
        <p:spPr>
          <a:xfrm>
            <a:off x="4221761" y="2873573"/>
            <a:ext cx="686163"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2A3A3A"/>
                </a:solidFill>
                <a:latin typeface="Montserrat"/>
              </a:rPr>
              <a:t>Cinismo</a:t>
            </a:r>
            <a:endParaRPr lang="en-US" sz="1193" dirty="0">
              <a:latin typeface="Montserrat"/>
            </a:endParaRPr>
          </a:p>
        </p:txBody>
      </p:sp>
      <p:sp>
        <p:nvSpPr>
          <p:cNvPr id="19" name="Text 11"/>
          <p:cNvSpPr/>
          <p:nvPr/>
        </p:nvSpPr>
        <p:spPr>
          <a:xfrm>
            <a:off x="4020843" y="3221831"/>
            <a:ext cx="1087999" cy="385763"/>
          </a:xfrm>
          <a:prstGeom prst="rect">
            <a:avLst/>
          </a:prstGeom>
          <a:noFill/>
          <a:ln/>
        </p:spPr>
        <p:txBody>
          <a:bodyPr wrap="square" lIns="0" tIns="0" rIns="0" bIns="0" rtlCol="0" anchor="t">
            <a:spAutoFit/>
          </a:bodyPr>
          <a:lstStyle/>
          <a:p>
            <a:pPr marL="0" indent="0" algn="ctr">
              <a:lnSpc>
                <a:spcPts val="1200"/>
              </a:lnSpc>
              <a:buNone/>
            </a:pPr>
            <a:r>
              <a:rPr lang="en-US" sz="885" b="1" i="1" dirty="0">
                <a:solidFill>
                  <a:srgbClr val="DC8060"/>
                </a:solidFill>
                <a:latin typeface="Montserrat"/>
              </a:rPr>
              <a:t>"No tiene sentido."</a:t>
            </a:r>
            <a:endParaRPr lang="en-US" sz="885" dirty="0">
              <a:latin typeface="Montserrat"/>
            </a:endParaRPr>
          </a:p>
        </p:txBody>
      </p:sp>
      <p:sp>
        <p:nvSpPr>
          <p:cNvPr id="20" name="Text 12"/>
          <p:cNvSpPr/>
          <p:nvPr/>
        </p:nvSpPr>
        <p:spPr>
          <a:xfrm>
            <a:off x="3543300" y="3721894"/>
            <a:ext cx="2043113" cy="385763"/>
          </a:xfrm>
          <a:prstGeom prst="rect">
            <a:avLst/>
          </a:prstGeom>
          <a:noFill/>
          <a:ln/>
        </p:spPr>
        <p:txBody>
          <a:bodyPr wrap="square" lIns="0" tIns="0" rIns="0" bIns="0" rtlCol="0" anchor="t">
            <a:spAutoFit/>
          </a:bodyPr>
          <a:lstStyle/>
          <a:p>
            <a:pPr marL="0" indent="0" algn="ctr">
              <a:lnSpc>
                <a:spcPts val="1500"/>
              </a:lnSpc>
              <a:buNone/>
            </a:pPr>
            <a:r>
              <a:rPr lang="en-US" sz="942" dirty="0">
                <a:solidFill>
                  <a:srgbClr val="5A6A6A"/>
                </a:solidFill>
                <a:latin typeface="Montserrat"/>
              </a:rPr>
              <a:t>Se siente como lucidez, pero </a:t>
            </a:r>
            <a:r>
              <a:rPr lang="en-US" sz="885" b="1" dirty="0">
                <a:solidFill>
                  <a:srgbClr val="5A6A6A"/>
                </a:solidFill>
                <a:latin typeface="Montserrat"/>
              </a:rPr>
              <a:t>paraliza</a:t>
            </a:r>
            <a:r>
              <a:rPr lang="en-US" sz="942" dirty="0">
                <a:solidFill>
                  <a:srgbClr val="5A6A6A"/>
                </a:solidFill>
                <a:latin typeface="Montserrat"/>
              </a:rPr>
              <a:t>.</a:t>
            </a:r>
            <a:endParaRPr lang="en-US" sz="942" dirty="0">
              <a:latin typeface="Montserrat"/>
            </a:endParaRPr>
          </a:p>
        </p:txBody>
      </p:sp>
      <p:sp>
        <p:nvSpPr>
          <p:cNvPr id="21" name="Shape 13"/>
          <p:cNvSpPr/>
          <p:nvPr/>
        </p:nvSpPr>
        <p:spPr>
          <a:xfrm>
            <a:off x="6086475" y="1844873"/>
            <a:ext cx="2486025" cy="2562820"/>
          </a:xfrm>
          <a:prstGeom prst="rect">
            <a:avLst/>
          </a:prstGeom>
          <a:solidFill>
            <a:srgbClr val="FFFFFF"/>
          </a:solidFill>
          <a:ln w="9144">
            <a:solidFill>
              <a:srgbClr val="E8E4E0"/>
            </a:solidFill>
            <a:prstDash val="solid"/>
          </a:ln>
        </p:spPr>
        <p:txBody>
          <a:bodyPr/>
          <a:lstStyle/>
          <a:p>
            <a:endParaRPr lang="es-ES">
              <a:latin typeface="Montserrat"/>
            </a:endParaRPr>
          </a:p>
        </p:txBody>
      </p:sp>
      <p:sp>
        <p:nvSpPr>
          <p:cNvPr id="22" name="Shape 14"/>
          <p:cNvSpPr/>
          <p:nvPr/>
        </p:nvSpPr>
        <p:spPr>
          <a:xfrm>
            <a:off x="7048509" y="2130623"/>
            <a:ext cx="571500" cy="571500"/>
          </a:xfrm>
          <a:prstGeom prst="ellipse">
            <a:avLst/>
          </a:prstGeom>
          <a:solidFill>
            <a:srgbClr val="DC8060">
              <a:alpha val="10000"/>
            </a:srgbClr>
          </a:solidFill>
          <a:ln/>
        </p:spPr>
        <p:txBody>
          <a:bodyPr/>
          <a:lstStyle/>
          <a:p>
            <a:endParaRPr lang="es-ES">
              <a:latin typeface="Montserrat"/>
            </a:endParaRPr>
          </a:p>
        </p:txBody>
      </p:sp>
      <p:pic>
        <p:nvPicPr>
          <p:cNvPr id="23" name="Image 5" descr="preencoded.png"/>
          <p:cNvPicPr>
            <a:picLocks noChangeAspect="1"/>
          </p:cNvPicPr>
          <p:nvPr/>
        </p:nvPicPr>
        <p:blipFill>
          <a:blip r:embed="rId6"/>
          <a:stretch>
            <a:fillRect/>
          </a:stretch>
        </p:blipFill>
        <p:spPr>
          <a:xfrm>
            <a:off x="7234247" y="2302073"/>
            <a:ext cx="200025" cy="228600"/>
          </a:xfrm>
          <a:prstGeom prst="rect">
            <a:avLst/>
          </a:prstGeom>
        </p:spPr>
      </p:pic>
      <p:sp>
        <p:nvSpPr>
          <p:cNvPr id="24" name="Text 15"/>
          <p:cNvSpPr/>
          <p:nvPr/>
        </p:nvSpPr>
        <p:spPr>
          <a:xfrm>
            <a:off x="6771215" y="2873573"/>
            <a:ext cx="1126089"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2A3A3A"/>
                </a:solidFill>
                <a:latin typeface="Montserrat"/>
              </a:rPr>
              <a:t>Agotamiento</a:t>
            </a:r>
            <a:endParaRPr lang="en-US" sz="1193" dirty="0">
              <a:latin typeface="Montserrat"/>
            </a:endParaRPr>
          </a:p>
        </p:txBody>
      </p:sp>
      <p:sp>
        <p:nvSpPr>
          <p:cNvPr id="25" name="Text 16"/>
          <p:cNvSpPr/>
          <p:nvPr/>
        </p:nvSpPr>
        <p:spPr>
          <a:xfrm>
            <a:off x="6502877" y="3221831"/>
            <a:ext cx="1662792" cy="385763"/>
          </a:xfrm>
          <a:prstGeom prst="rect">
            <a:avLst/>
          </a:prstGeom>
          <a:noFill/>
          <a:ln/>
        </p:spPr>
        <p:txBody>
          <a:bodyPr wrap="square" lIns="0" tIns="0" rIns="0" bIns="0" rtlCol="0" anchor="t">
            <a:spAutoFit/>
          </a:bodyPr>
          <a:lstStyle/>
          <a:p>
            <a:pPr marL="0" indent="0" algn="ctr">
              <a:lnSpc>
                <a:spcPts val="1200"/>
              </a:lnSpc>
              <a:buNone/>
            </a:pPr>
            <a:r>
              <a:rPr lang="en-US" sz="885" b="1" i="1" dirty="0">
                <a:solidFill>
                  <a:srgbClr val="DC8060"/>
                </a:solidFill>
                <a:latin typeface="Montserrat"/>
              </a:rPr>
              <a:t>"Si me esfuerzo más, podré."</a:t>
            </a:r>
            <a:endParaRPr lang="en-US" sz="885" dirty="0">
              <a:latin typeface="Montserrat"/>
            </a:endParaRPr>
          </a:p>
        </p:txBody>
      </p:sp>
      <p:sp>
        <p:nvSpPr>
          <p:cNvPr id="26" name="Text 17"/>
          <p:cNvSpPr/>
          <p:nvPr/>
        </p:nvSpPr>
        <p:spPr>
          <a:xfrm>
            <a:off x="6310331" y="3721894"/>
            <a:ext cx="2047884" cy="385763"/>
          </a:xfrm>
          <a:prstGeom prst="rect">
            <a:avLst/>
          </a:prstGeom>
          <a:noFill/>
          <a:ln/>
        </p:spPr>
        <p:txBody>
          <a:bodyPr wrap="square" lIns="0" tIns="0" rIns="0" bIns="0" rtlCol="0" anchor="t">
            <a:spAutoFit/>
          </a:bodyPr>
          <a:lstStyle/>
          <a:p>
            <a:pPr marL="0" indent="0" algn="ctr">
              <a:lnSpc>
                <a:spcPts val="1500"/>
              </a:lnSpc>
              <a:buNone/>
            </a:pPr>
            <a:r>
              <a:rPr lang="en-US" sz="942" dirty="0">
                <a:solidFill>
                  <a:srgbClr val="5A6A6A"/>
                </a:solidFill>
                <a:latin typeface="Montserrat"/>
              </a:rPr>
              <a:t>Parece compromiso, pero </a:t>
            </a:r>
            <a:r>
              <a:rPr lang="en-US" sz="885" b="1" dirty="0">
                <a:solidFill>
                  <a:srgbClr val="5A6A6A"/>
                </a:solidFill>
                <a:latin typeface="Montserrat"/>
              </a:rPr>
              <a:t>destruye</a:t>
            </a:r>
            <a:r>
              <a:rPr lang="en-US" sz="942" dirty="0">
                <a:solidFill>
                  <a:srgbClr val="5A6A6A"/>
                </a:solidFill>
                <a:latin typeface="Montserrat"/>
              </a:rPr>
              <a:t>.</a:t>
            </a:r>
            <a:endParaRPr lang="en-US" sz="942" dirty="0">
              <a:latin typeface="Montserrat"/>
            </a:endParaRPr>
          </a:p>
        </p:txBody>
      </p:sp>
    </p:spTree>
    <p:extLst>
      <p:ext uri="{BB962C8B-B14F-4D97-AF65-F5344CB8AC3E}">
        <p14:creationId xmlns:p14="http://schemas.microsoft.com/office/powerpoint/2010/main" val="85844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71500" y="785813"/>
            <a:ext cx="982577"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Patrón Común</a:t>
            </a:r>
            <a:endParaRPr lang="en-US" sz="1000" dirty="0">
              <a:latin typeface="Montserrat"/>
            </a:endParaRPr>
          </a:p>
        </p:txBody>
      </p:sp>
      <p:sp>
        <p:nvSpPr>
          <p:cNvPr id="8" name="Text 2"/>
          <p:cNvSpPr/>
          <p:nvPr/>
        </p:nvSpPr>
        <p:spPr>
          <a:xfrm>
            <a:off x="571500" y="1007269"/>
            <a:ext cx="5212966"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Nos separan de nuestros propios actos</a:t>
            </a:r>
            <a:endParaRPr lang="en-US" sz="2000" dirty="0">
              <a:latin typeface="Montserrat"/>
            </a:endParaRPr>
          </a:p>
        </p:txBody>
      </p:sp>
      <p:sp>
        <p:nvSpPr>
          <p:cNvPr id="9" name="Shape 3"/>
          <p:cNvSpPr/>
          <p:nvPr/>
        </p:nvSpPr>
        <p:spPr>
          <a:xfrm>
            <a:off x="857250" y="1773436"/>
            <a:ext cx="3286125" cy="2143125"/>
          </a:xfrm>
          <a:prstGeom prst="rect">
            <a:avLst/>
          </a:prstGeom>
          <a:solidFill>
            <a:srgbClr val="E0EBEB"/>
          </a:solidFill>
          <a:ln w="9144">
            <a:solidFill>
              <a:srgbClr val="B0C4C4"/>
            </a:solidFill>
            <a:prstDash val="solid"/>
          </a:ln>
        </p:spPr>
        <p:txBody>
          <a:bodyPr/>
          <a:lstStyle/>
          <a:p>
            <a:endParaRPr lang="es-ES">
              <a:latin typeface="Montserrat"/>
            </a:endParaRPr>
          </a:p>
        </p:txBody>
      </p:sp>
      <p:sp>
        <p:nvSpPr>
          <p:cNvPr id="10" name="Text 4"/>
          <p:cNvSpPr/>
          <p:nvPr/>
        </p:nvSpPr>
        <p:spPr>
          <a:xfrm>
            <a:off x="1947649" y="2214563"/>
            <a:ext cx="1098156" cy="233958"/>
          </a:xfrm>
          <a:prstGeom prst="rect">
            <a:avLst/>
          </a:prstGeom>
          <a:noFill/>
          <a:ln/>
        </p:spPr>
        <p:txBody>
          <a:bodyPr wrap="none" lIns="0" tIns="0" rIns="0" bIns="0" rtlCol="0" anchor="t">
            <a:spAutoFit/>
          </a:bodyPr>
          <a:lstStyle/>
          <a:p>
            <a:pPr marL="0" indent="0" algn="l">
              <a:lnSpc>
                <a:spcPts val="1600"/>
              </a:lnSpc>
              <a:buNone/>
            </a:pPr>
            <a:r>
              <a:rPr lang="en-US" sz="1193" b="1" kern="0" spc="1" dirty="0">
                <a:solidFill>
                  <a:srgbClr val="2A5058"/>
                </a:solidFill>
                <a:latin typeface="Montserrat"/>
              </a:rPr>
              <a:t>Quién eres</a:t>
            </a:r>
            <a:endParaRPr lang="en-US" sz="1193" dirty="0">
              <a:latin typeface="Montserrat"/>
            </a:endParaRPr>
          </a:p>
        </p:txBody>
      </p:sp>
      <p:sp>
        <p:nvSpPr>
          <p:cNvPr id="11" name="Text 5"/>
          <p:cNvSpPr/>
          <p:nvPr/>
        </p:nvSpPr>
        <p:spPr>
          <a:xfrm>
            <a:off x="2116029" y="2662833"/>
            <a:ext cx="761395"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Tus valores</a:t>
            </a:r>
            <a:endParaRPr lang="en-US" sz="987" dirty="0">
              <a:latin typeface="Montserrat"/>
            </a:endParaRPr>
          </a:p>
        </p:txBody>
      </p:sp>
      <p:sp>
        <p:nvSpPr>
          <p:cNvPr id="12" name="Text 6"/>
          <p:cNvSpPr/>
          <p:nvPr/>
        </p:nvSpPr>
        <p:spPr>
          <a:xfrm>
            <a:off x="2075901" y="2971800"/>
            <a:ext cx="841679"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 intención</a:t>
            </a:r>
            <a:endParaRPr lang="en-US" sz="987" dirty="0">
              <a:latin typeface="Montserrat"/>
            </a:endParaRPr>
          </a:p>
        </p:txBody>
      </p:sp>
      <p:sp>
        <p:nvSpPr>
          <p:cNvPr id="13" name="Text 7"/>
          <p:cNvSpPr/>
          <p:nvPr/>
        </p:nvSpPr>
        <p:spPr>
          <a:xfrm>
            <a:off x="2067111" y="3280767"/>
            <a:ext cx="859259"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 propósito</a:t>
            </a:r>
            <a:endParaRPr lang="en-US" sz="987" dirty="0">
              <a:latin typeface="Montserrat"/>
            </a:endParaRPr>
          </a:p>
        </p:txBody>
      </p:sp>
      <p:sp>
        <p:nvSpPr>
          <p:cNvPr id="14" name="Shape 8"/>
          <p:cNvSpPr/>
          <p:nvPr/>
        </p:nvSpPr>
        <p:spPr>
          <a:xfrm>
            <a:off x="4350544" y="2630686"/>
            <a:ext cx="428625" cy="428625"/>
          </a:xfrm>
          <a:prstGeom prst="ellipse">
            <a:avLst/>
          </a:prstGeom>
          <a:solidFill>
            <a:srgbClr val="FFFFFF"/>
          </a:solidFill>
          <a:ln w="18288">
            <a:solidFill>
              <a:srgbClr val="DC8060"/>
            </a:solidFill>
            <a:prstDash val="solid"/>
          </a:ln>
        </p:spPr>
        <p:txBody>
          <a:bodyPr/>
          <a:lstStyle/>
          <a:p>
            <a:endParaRPr lang="es-ES">
              <a:latin typeface="Montserrat"/>
            </a:endParaRPr>
          </a:p>
        </p:txBody>
      </p:sp>
      <p:sp>
        <p:nvSpPr>
          <p:cNvPr id="15" name="Text 9"/>
          <p:cNvSpPr/>
          <p:nvPr/>
        </p:nvSpPr>
        <p:spPr>
          <a:xfrm>
            <a:off x="4350544" y="2630686"/>
            <a:ext cx="428625" cy="428625"/>
          </a:xfrm>
          <a:prstGeom prst="rect">
            <a:avLst/>
          </a:prstGeom>
          <a:noFill/>
          <a:ln/>
        </p:spPr>
        <p:txBody>
          <a:bodyPr wrap="square" lIns="0" tIns="0" rIns="0" bIns="0" rtlCol="0" anchor="ctr">
            <a:spAutoFit/>
          </a:bodyPr>
          <a:lstStyle/>
          <a:p>
            <a:pPr marL="0" indent="0" algn="ctr">
              <a:lnSpc>
                <a:spcPts val="2200"/>
              </a:lnSpc>
              <a:buNone/>
            </a:pPr>
            <a:r>
              <a:rPr lang="en-US" sz="1602" b="1" dirty="0">
                <a:solidFill>
                  <a:srgbClr val="DC8060"/>
                </a:solidFill>
                <a:latin typeface="Montserrat"/>
              </a:rPr>
              <a:t>≠</a:t>
            </a:r>
            <a:endParaRPr lang="en-US" sz="1602" dirty="0">
              <a:latin typeface="Montserrat"/>
            </a:endParaRPr>
          </a:p>
        </p:txBody>
      </p:sp>
      <p:sp>
        <p:nvSpPr>
          <p:cNvPr id="16" name="Shape 10"/>
          <p:cNvSpPr/>
          <p:nvPr/>
        </p:nvSpPr>
        <p:spPr>
          <a:xfrm>
            <a:off x="4993481" y="1773436"/>
            <a:ext cx="3293269" cy="2143125"/>
          </a:xfrm>
          <a:prstGeom prst="rect">
            <a:avLst/>
          </a:prstGeom>
          <a:solidFill>
            <a:srgbClr val="FDF6F3"/>
          </a:solidFill>
          <a:ln w="9144">
            <a:solidFill>
              <a:srgbClr val="E8C8BC"/>
            </a:solidFill>
            <a:prstDash val="solid"/>
          </a:ln>
        </p:spPr>
        <p:txBody>
          <a:bodyPr/>
          <a:lstStyle/>
          <a:p>
            <a:endParaRPr lang="es-ES">
              <a:latin typeface="Montserrat"/>
            </a:endParaRPr>
          </a:p>
        </p:txBody>
      </p:sp>
      <p:sp>
        <p:nvSpPr>
          <p:cNvPr id="17" name="Text 11"/>
          <p:cNvSpPr/>
          <p:nvPr/>
        </p:nvSpPr>
        <p:spPr>
          <a:xfrm>
            <a:off x="5943544" y="2214563"/>
            <a:ext cx="1400259" cy="233958"/>
          </a:xfrm>
          <a:prstGeom prst="rect">
            <a:avLst/>
          </a:prstGeom>
          <a:noFill/>
          <a:ln/>
        </p:spPr>
        <p:txBody>
          <a:bodyPr wrap="none" lIns="0" tIns="0" rIns="0" bIns="0" rtlCol="0" anchor="t">
            <a:spAutoFit/>
          </a:bodyPr>
          <a:lstStyle/>
          <a:p>
            <a:pPr marL="0" indent="0" algn="l">
              <a:lnSpc>
                <a:spcPts val="1600"/>
              </a:lnSpc>
              <a:buNone/>
            </a:pPr>
            <a:r>
              <a:rPr lang="en-US" sz="1193" b="1" kern="0" spc="1" dirty="0">
                <a:solidFill>
                  <a:srgbClr val="DC8060"/>
                </a:solidFill>
                <a:latin typeface="Montserrat"/>
              </a:rPr>
              <a:t>Cómo lideras</a:t>
            </a:r>
            <a:endParaRPr lang="en-US" sz="1193" dirty="0">
              <a:latin typeface="Montserrat"/>
            </a:endParaRPr>
          </a:p>
        </p:txBody>
      </p:sp>
      <p:sp>
        <p:nvSpPr>
          <p:cNvPr id="18" name="Text 12"/>
          <p:cNvSpPr/>
          <p:nvPr/>
        </p:nvSpPr>
        <p:spPr>
          <a:xfrm>
            <a:off x="6151299" y="2662833"/>
            <a:ext cx="984721"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Tus decisiones</a:t>
            </a:r>
            <a:endParaRPr lang="en-US" sz="987" dirty="0">
              <a:latin typeface="Montserrat"/>
            </a:endParaRPr>
          </a:p>
        </p:txBody>
      </p:sp>
      <p:sp>
        <p:nvSpPr>
          <p:cNvPr id="19" name="Text 13"/>
          <p:cNvSpPr/>
          <p:nvPr/>
        </p:nvSpPr>
        <p:spPr>
          <a:xfrm>
            <a:off x="6144657" y="2971800"/>
            <a:ext cx="998004"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Tus reacciones</a:t>
            </a:r>
            <a:endParaRPr lang="en-US" sz="987" dirty="0">
              <a:latin typeface="Montserrat"/>
            </a:endParaRPr>
          </a:p>
        </p:txBody>
      </p:sp>
      <p:sp>
        <p:nvSpPr>
          <p:cNvPr id="20" name="Text 14"/>
          <p:cNvSpPr/>
          <p:nvPr/>
        </p:nvSpPr>
        <p:spPr>
          <a:xfrm>
            <a:off x="6116250" y="3280767"/>
            <a:ext cx="1054847"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A3A3A"/>
                </a:solidFill>
                <a:latin typeface="Montserrat"/>
              </a:rPr>
              <a:t>Tu impacto real</a:t>
            </a:r>
            <a:endParaRPr lang="en-US" sz="987" dirty="0">
              <a:latin typeface="Montserrat"/>
            </a:endParaRPr>
          </a:p>
        </p:txBody>
      </p:sp>
      <p:sp>
        <p:nvSpPr>
          <p:cNvPr id="2" name="Text 3">
            <a:extLst>
              <a:ext uri="{FF2B5EF4-FFF2-40B4-BE49-F238E27FC236}">
                <a16:creationId xmlns:a16="http://schemas.microsoft.com/office/drawing/2014/main" id="{6F9719E9-5EEA-3216-B945-C48CD3AD23EC}"/>
              </a:ext>
            </a:extLst>
          </p:cNvPr>
          <p:cNvSpPr/>
          <p:nvPr/>
        </p:nvSpPr>
        <p:spPr>
          <a:xfrm>
            <a:off x="1775324" y="4520292"/>
            <a:ext cx="1608137" cy="153888"/>
          </a:xfrm>
          <a:prstGeom prst="rect">
            <a:avLst/>
          </a:prstGeom>
          <a:noFill/>
          <a:ln/>
        </p:spPr>
        <p:txBody>
          <a:bodyPr wrap="square" lIns="0" tIns="0" rIns="0" bIns="0" rtlCol="0" anchor="t">
            <a:spAutoFit/>
          </a:bodyPr>
          <a:lstStyle/>
          <a:p>
            <a:pPr marL="0" indent="0" algn="l">
              <a:lnSpc>
                <a:spcPts val="1200"/>
              </a:lnSpc>
              <a:buNone/>
            </a:pPr>
            <a:r>
              <a:rPr lang="en-US" sz="1000" b="1" dirty="0">
                <a:solidFill>
                  <a:srgbClr val="DC8060"/>
                </a:solidFill>
              </a:rPr>
              <a:t>El Desconectado</a:t>
            </a:r>
            <a:endParaRPr lang="en-US" sz="1000" dirty="0"/>
          </a:p>
        </p:txBody>
      </p:sp>
      <p:sp>
        <p:nvSpPr>
          <p:cNvPr id="25" name="Text 4">
            <a:extLst>
              <a:ext uri="{FF2B5EF4-FFF2-40B4-BE49-F238E27FC236}">
                <a16:creationId xmlns:a16="http://schemas.microsoft.com/office/drawing/2014/main" id="{4E1CB9C4-4DE7-CBE8-6250-57768B082E3C}"/>
              </a:ext>
            </a:extLst>
          </p:cNvPr>
          <p:cNvSpPr/>
          <p:nvPr/>
        </p:nvSpPr>
        <p:spPr>
          <a:xfrm>
            <a:off x="1775324" y="4723889"/>
            <a:ext cx="1575752"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2A3A3A"/>
                </a:solidFill>
              </a:rPr>
              <a:t>Actúa sin estar presente.</a:t>
            </a:r>
            <a:endParaRPr lang="en-US" sz="1000" dirty="0"/>
          </a:p>
        </p:txBody>
      </p:sp>
      <p:sp>
        <p:nvSpPr>
          <p:cNvPr id="26" name="Text 5">
            <a:extLst>
              <a:ext uri="{FF2B5EF4-FFF2-40B4-BE49-F238E27FC236}">
                <a16:creationId xmlns:a16="http://schemas.microsoft.com/office/drawing/2014/main" id="{AD3345BC-0096-E2F6-1EB4-73BEFD723205}"/>
              </a:ext>
            </a:extLst>
          </p:cNvPr>
          <p:cNvSpPr/>
          <p:nvPr/>
        </p:nvSpPr>
        <p:spPr>
          <a:xfrm>
            <a:off x="3964804" y="4520292"/>
            <a:ext cx="907097" cy="153888"/>
          </a:xfrm>
          <a:prstGeom prst="rect">
            <a:avLst/>
          </a:prstGeom>
          <a:noFill/>
          <a:ln/>
        </p:spPr>
        <p:txBody>
          <a:bodyPr wrap="square" lIns="0" tIns="0" rIns="0" bIns="0" rtlCol="0" anchor="t">
            <a:spAutoFit/>
          </a:bodyPr>
          <a:lstStyle/>
          <a:p>
            <a:pPr marL="0" indent="0" algn="l">
              <a:lnSpc>
                <a:spcPts val="1200"/>
              </a:lnSpc>
              <a:buNone/>
            </a:pPr>
            <a:r>
              <a:rPr lang="en-US" sz="1000" b="1" dirty="0">
                <a:solidFill>
                  <a:srgbClr val="DC8060"/>
                </a:solidFill>
              </a:rPr>
              <a:t>El Cínico</a:t>
            </a:r>
            <a:endParaRPr lang="en-US" sz="1000" dirty="0"/>
          </a:p>
        </p:txBody>
      </p:sp>
      <p:sp>
        <p:nvSpPr>
          <p:cNvPr id="27" name="Text 6">
            <a:extLst>
              <a:ext uri="{FF2B5EF4-FFF2-40B4-BE49-F238E27FC236}">
                <a16:creationId xmlns:a16="http://schemas.microsoft.com/office/drawing/2014/main" id="{6C0943F6-BAAE-5737-BAF1-0EB2317D55BB}"/>
              </a:ext>
            </a:extLst>
          </p:cNvPr>
          <p:cNvSpPr/>
          <p:nvPr/>
        </p:nvSpPr>
        <p:spPr>
          <a:xfrm>
            <a:off x="3964804" y="4723889"/>
            <a:ext cx="984244"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2A3A3A"/>
                </a:solidFill>
              </a:rPr>
              <a:t>Actúa sin creer.</a:t>
            </a:r>
            <a:endParaRPr lang="en-US" sz="1000" dirty="0"/>
          </a:p>
        </p:txBody>
      </p:sp>
      <p:sp>
        <p:nvSpPr>
          <p:cNvPr id="28" name="Text 7">
            <a:extLst>
              <a:ext uri="{FF2B5EF4-FFF2-40B4-BE49-F238E27FC236}">
                <a16:creationId xmlns:a16="http://schemas.microsoft.com/office/drawing/2014/main" id="{81D62403-B954-2C67-04B1-F19EE84CE1A7}"/>
              </a:ext>
            </a:extLst>
          </p:cNvPr>
          <p:cNvSpPr/>
          <p:nvPr/>
        </p:nvSpPr>
        <p:spPr>
          <a:xfrm>
            <a:off x="5658190" y="4504499"/>
            <a:ext cx="1672431" cy="153888"/>
          </a:xfrm>
          <a:prstGeom prst="rect">
            <a:avLst/>
          </a:prstGeom>
          <a:noFill/>
          <a:ln/>
        </p:spPr>
        <p:txBody>
          <a:bodyPr wrap="square" lIns="0" tIns="0" rIns="0" bIns="0" rtlCol="0" anchor="t">
            <a:spAutoFit/>
          </a:bodyPr>
          <a:lstStyle/>
          <a:p>
            <a:pPr marL="0" indent="0" algn="l">
              <a:lnSpc>
                <a:spcPts val="1200"/>
              </a:lnSpc>
              <a:buNone/>
            </a:pPr>
            <a:r>
              <a:rPr lang="en-US" sz="1000" b="1" dirty="0">
                <a:solidFill>
                  <a:srgbClr val="DC8060"/>
                </a:solidFill>
              </a:rPr>
              <a:t>El Agotado</a:t>
            </a:r>
            <a:endParaRPr lang="en-US" sz="1000" dirty="0"/>
          </a:p>
        </p:txBody>
      </p:sp>
      <p:sp>
        <p:nvSpPr>
          <p:cNvPr id="29" name="Text 8">
            <a:extLst>
              <a:ext uri="{FF2B5EF4-FFF2-40B4-BE49-F238E27FC236}">
                <a16:creationId xmlns:a16="http://schemas.microsoft.com/office/drawing/2014/main" id="{231AA8B1-30DE-6702-047F-39B5D1EDD40B}"/>
              </a:ext>
            </a:extLst>
          </p:cNvPr>
          <p:cNvSpPr/>
          <p:nvPr/>
        </p:nvSpPr>
        <p:spPr>
          <a:xfrm>
            <a:off x="5658190" y="4723889"/>
            <a:ext cx="1763871" cy="153888"/>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2A3A3A"/>
                </a:solidFill>
              </a:rPr>
              <a:t>Actúa sin poder sostener.</a:t>
            </a:r>
            <a:endParaRPr lang="en-US" sz="1000" dirty="0"/>
          </a:p>
        </p:txBody>
      </p:sp>
      <p:cxnSp>
        <p:nvCxnSpPr>
          <p:cNvPr id="33" name="Conector recto 32">
            <a:extLst>
              <a:ext uri="{FF2B5EF4-FFF2-40B4-BE49-F238E27FC236}">
                <a16:creationId xmlns:a16="http://schemas.microsoft.com/office/drawing/2014/main" id="{30067695-39C5-BBA9-F15F-920E0C418754}"/>
              </a:ext>
            </a:extLst>
          </p:cNvPr>
          <p:cNvCxnSpPr/>
          <p:nvPr/>
        </p:nvCxnSpPr>
        <p:spPr>
          <a:xfrm>
            <a:off x="551180" y="4348480"/>
            <a:ext cx="80416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26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6" name="Image 2" descr="preencoded.png"/>
          <p:cNvPicPr>
            <a:picLocks noChangeAspect="1"/>
          </p:cNvPicPr>
          <p:nvPr/>
        </p:nvPicPr>
        <p:blipFill>
          <a:blip r:embed="rId4">
            <a:alphaModFix amt="10000"/>
          </a:blip>
          <a:stretch>
            <a:fillRect/>
          </a:stretch>
        </p:blipFill>
        <p:spPr>
          <a:xfrm>
            <a:off x="6286500" y="1428750"/>
            <a:ext cx="3571875" cy="3571875"/>
          </a:xfrm>
          <a:prstGeom prst="rect">
            <a:avLst/>
          </a:prstGeom>
        </p:spPr>
      </p:pic>
      <p:sp>
        <p:nvSpPr>
          <p:cNvPr id="7" name="Text 1"/>
          <p:cNvSpPr/>
          <p:nvPr/>
        </p:nvSpPr>
        <p:spPr>
          <a:xfrm>
            <a:off x="1000125" y="955867"/>
            <a:ext cx="7143750" cy="155377"/>
          </a:xfrm>
          <a:prstGeom prst="rect">
            <a:avLst/>
          </a:prstGeom>
          <a:noFill/>
          <a:ln/>
        </p:spPr>
        <p:txBody>
          <a:bodyPr wrap="none" lIns="0" tIns="0" rIns="0" bIns="0" rtlCol="0" anchor="t">
            <a:spAutoFit/>
          </a:bodyPr>
          <a:lstStyle/>
          <a:p>
            <a:pPr marL="0" indent="0" algn="ctr">
              <a:lnSpc>
                <a:spcPts val="1100"/>
              </a:lnSpc>
              <a:buNone/>
            </a:pPr>
            <a:r>
              <a:rPr lang="en-US" sz="784" b="1" kern="0" spc="2" dirty="0">
                <a:solidFill>
                  <a:srgbClr val="DC8060"/>
                </a:solidFill>
                <a:latin typeface="Montserrat"/>
              </a:rPr>
              <a:t>Reflexión</a:t>
            </a:r>
            <a:endParaRPr lang="en-US" sz="784" dirty="0">
              <a:latin typeface="Montserrat"/>
            </a:endParaRPr>
          </a:p>
        </p:txBody>
      </p:sp>
      <p:sp>
        <p:nvSpPr>
          <p:cNvPr id="8" name="Text 2"/>
          <p:cNvSpPr/>
          <p:nvPr/>
        </p:nvSpPr>
        <p:spPr>
          <a:xfrm>
            <a:off x="1000125" y="1325556"/>
            <a:ext cx="7143750" cy="1645853"/>
          </a:xfrm>
          <a:prstGeom prst="rect">
            <a:avLst/>
          </a:prstGeom>
          <a:noFill/>
          <a:ln/>
        </p:spPr>
        <p:txBody>
          <a:bodyPr wrap="square" lIns="0" tIns="0" rIns="0" bIns="0" rtlCol="0" anchor="t">
            <a:spAutoFit/>
          </a:bodyPr>
          <a:lstStyle/>
          <a:p>
            <a:pPr marL="0" indent="0" algn="ctr">
              <a:lnSpc>
                <a:spcPts val="4300"/>
              </a:lnSpc>
              <a:buNone/>
            </a:pPr>
            <a:r>
              <a:rPr lang="en-US" sz="3294" b="1" dirty="0">
                <a:solidFill>
                  <a:srgbClr val="FFFFFF"/>
                </a:solidFill>
                <a:latin typeface="Montserrat"/>
              </a:rPr>
              <a:t>¿Cuál de las tres respuestas reconoces más en ti últimamente?</a:t>
            </a:r>
            <a:endParaRPr lang="en-US" sz="3294" dirty="0">
              <a:latin typeface="Montserrat"/>
            </a:endParaRPr>
          </a:p>
        </p:txBody>
      </p:sp>
      <p:sp>
        <p:nvSpPr>
          <p:cNvPr id="9" name="Text 3"/>
          <p:cNvSpPr/>
          <p:nvPr/>
        </p:nvSpPr>
        <p:spPr>
          <a:xfrm>
            <a:off x="1000125" y="3185722"/>
            <a:ext cx="7143750" cy="312539"/>
          </a:xfrm>
          <a:prstGeom prst="rect">
            <a:avLst/>
          </a:prstGeom>
          <a:noFill/>
          <a:ln/>
        </p:spPr>
        <p:txBody>
          <a:bodyPr wrap="none" lIns="0" tIns="0" rIns="0" bIns="0" rtlCol="0" anchor="t">
            <a:spAutoFit/>
          </a:bodyPr>
          <a:lstStyle/>
          <a:p>
            <a:pPr marL="0" indent="0" algn="ctr">
              <a:lnSpc>
                <a:spcPts val="2200"/>
              </a:lnSpc>
              <a:buNone/>
            </a:pPr>
            <a:r>
              <a:rPr lang="en-US" sz="1704" i="1" dirty="0">
                <a:solidFill>
                  <a:srgbClr val="DC8060"/>
                </a:solidFill>
                <a:latin typeface="Montserrat"/>
              </a:rPr>
              <a:t>Una pausa para la honestidad.</a:t>
            </a:r>
            <a:endParaRPr lang="en-US" sz="1704" dirty="0">
              <a:latin typeface="Montserrat"/>
            </a:endParaRPr>
          </a:p>
        </p:txBody>
      </p:sp>
    </p:spTree>
    <p:extLst>
      <p:ext uri="{BB962C8B-B14F-4D97-AF65-F5344CB8AC3E}">
        <p14:creationId xmlns:p14="http://schemas.microsoft.com/office/powerpoint/2010/main" val="330555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A8A58-F284-CCBA-37D6-ABAC3B09BF1B}"/>
            </a:ext>
          </a:extLst>
        </p:cNvPr>
        <p:cNvGrpSpPr/>
        <p:nvPr/>
      </p:nvGrpSpPr>
      <p:grpSpPr>
        <a:xfrm>
          <a:off x="0" y="0"/>
          <a:ext cx="0" cy="0"/>
          <a:chOff x="0" y="0"/>
          <a:chExt cx="0" cy="0"/>
        </a:xfrm>
      </p:grpSpPr>
      <p:pic>
        <p:nvPicPr>
          <p:cNvPr id="2" name="Picture 1" descr="image.jpg">
            <a:extLst>
              <a:ext uri="{FF2B5EF4-FFF2-40B4-BE49-F238E27FC236}">
                <a16:creationId xmlns:a16="http://schemas.microsoft.com/office/drawing/2014/main" id="{84537770-E393-2713-BA58-589BC57539A6}"/>
              </a:ext>
            </a:extLst>
          </p:cNvPr>
          <p:cNvPicPr>
            <a:picLocks noChangeAspect="1"/>
          </p:cNvPicPr>
          <p:nvPr/>
        </p:nvPicPr>
        <p:blipFill>
          <a:blip r:embed="rId3"/>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D30431C1-D08F-9132-63FC-D038429865C0}"/>
              </a:ext>
            </a:extLst>
          </p:cNvPr>
          <p:cNvSpPr txBox="1"/>
          <p:nvPr/>
        </p:nvSpPr>
        <p:spPr>
          <a:xfrm>
            <a:off x="416560" y="1617166"/>
            <a:ext cx="1768869" cy="1527662"/>
          </a:xfrm>
          <a:prstGeom prst="rect">
            <a:avLst/>
          </a:prstGeom>
          <a:noFill/>
        </p:spPr>
        <p:txBody>
          <a:bodyPr wrap="square">
            <a:spAutoFit/>
          </a:bodyPr>
          <a:lstStyle/>
          <a:p>
            <a:pPr algn="l"/>
            <a:r>
              <a:rPr sz="9327" b="1" dirty="0">
                <a:solidFill>
                  <a:srgbClr val="DC8060"/>
                </a:solidFill>
                <a:latin typeface="Montserrat"/>
              </a:rPr>
              <a:t>0</a:t>
            </a:r>
            <a:r>
              <a:rPr lang="es-ES" sz="9327" b="1" dirty="0">
                <a:solidFill>
                  <a:srgbClr val="DC8060"/>
                </a:solidFill>
                <a:latin typeface="Montserrat"/>
              </a:rPr>
              <a:t>3</a:t>
            </a:r>
            <a:endParaRPr sz="9327" b="1" dirty="0">
              <a:solidFill>
                <a:srgbClr val="DC8060"/>
              </a:solidFill>
              <a:latin typeface="Montserrat"/>
            </a:endParaRPr>
          </a:p>
        </p:txBody>
      </p:sp>
      <p:sp>
        <p:nvSpPr>
          <p:cNvPr id="4" name="TextBox 3">
            <a:extLst>
              <a:ext uri="{FF2B5EF4-FFF2-40B4-BE49-F238E27FC236}">
                <a16:creationId xmlns:a16="http://schemas.microsoft.com/office/drawing/2014/main" id="{3E987B8C-5B04-2784-8B8C-7A7E114CE44E}"/>
              </a:ext>
            </a:extLst>
          </p:cNvPr>
          <p:cNvSpPr txBox="1"/>
          <p:nvPr/>
        </p:nvSpPr>
        <p:spPr>
          <a:xfrm>
            <a:off x="3042679" y="1688604"/>
            <a:ext cx="4920816" cy="194667"/>
          </a:xfrm>
          <a:prstGeom prst="rect">
            <a:avLst/>
          </a:prstGeom>
          <a:noFill/>
        </p:spPr>
        <p:txBody>
          <a:bodyPr wrap="square">
            <a:spAutoFit/>
          </a:bodyPr>
          <a:lstStyle/>
          <a:p>
            <a:pPr algn="l"/>
            <a:r>
              <a:rPr sz="1200" b="1" dirty="0">
                <a:solidFill>
                  <a:srgbClr val="E0EBEB"/>
                </a:solidFill>
                <a:latin typeface="Montserrat"/>
              </a:rPr>
              <a:t>TEMA</a:t>
            </a:r>
          </a:p>
        </p:txBody>
      </p:sp>
      <p:sp>
        <p:nvSpPr>
          <p:cNvPr id="5" name="TextBox 4">
            <a:extLst>
              <a:ext uri="{FF2B5EF4-FFF2-40B4-BE49-F238E27FC236}">
                <a16:creationId xmlns:a16="http://schemas.microsoft.com/office/drawing/2014/main" id="{B7907896-DBBB-1A54-3E43-E0BEECE23690}"/>
              </a:ext>
            </a:extLst>
          </p:cNvPr>
          <p:cNvSpPr txBox="1"/>
          <p:nvPr/>
        </p:nvSpPr>
        <p:spPr>
          <a:xfrm>
            <a:off x="3042679" y="1972483"/>
            <a:ext cx="4920816" cy="599267"/>
          </a:xfrm>
          <a:prstGeom prst="rect">
            <a:avLst/>
          </a:prstGeom>
          <a:noFill/>
        </p:spPr>
        <p:txBody>
          <a:bodyPr wrap="square">
            <a:spAutoFit/>
          </a:bodyPr>
          <a:lstStyle/>
          <a:p>
            <a:pPr algn="l"/>
            <a:r>
              <a:rPr lang="es-ES" sz="3294" b="1" dirty="0">
                <a:solidFill>
                  <a:srgbClr val="FFFFFF"/>
                </a:solidFill>
                <a:latin typeface="Montserrat"/>
              </a:rPr>
              <a:t>El líder semilla</a:t>
            </a:r>
            <a:endParaRPr sz="3294" b="1" dirty="0">
              <a:solidFill>
                <a:srgbClr val="FFFFFF"/>
              </a:solidFill>
              <a:latin typeface="Montserrat"/>
            </a:endParaRPr>
          </a:p>
        </p:txBody>
      </p:sp>
      <p:sp>
        <p:nvSpPr>
          <p:cNvPr id="6" name="TextBox 5">
            <a:extLst>
              <a:ext uri="{FF2B5EF4-FFF2-40B4-BE49-F238E27FC236}">
                <a16:creationId xmlns:a16="http://schemas.microsoft.com/office/drawing/2014/main" id="{EE481A33-F35C-1FC0-6DFC-B87F68FA597E}"/>
              </a:ext>
            </a:extLst>
          </p:cNvPr>
          <p:cNvSpPr txBox="1"/>
          <p:nvPr/>
        </p:nvSpPr>
        <p:spPr>
          <a:xfrm>
            <a:off x="3042679" y="2574940"/>
            <a:ext cx="5364721" cy="341953"/>
          </a:xfrm>
          <a:prstGeom prst="rect">
            <a:avLst/>
          </a:prstGeom>
          <a:noFill/>
        </p:spPr>
        <p:txBody>
          <a:bodyPr wrap="square">
            <a:spAutoFit/>
          </a:bodyPr>
          <a:lstStyle/>
          <a:p>
            <a:pPr>
              <a:lnSpc>
                <a:spcPts val="2200"/>
              </a:lnSpc>
            </a:pPr>
            <a:r>
              <a:rPr lang="en-US" sz="1200" dirty="0">
                <a:solidFill>
                  <a:srgbClr val="E0EBEB"/>
                </a:solidFill>
              </a:rPr>
              <a:t>¿</a:t>
            </a:r>
            <a:r>
              <a:rPr lang="en-US" sz="1200" dirty="0" err="1">
                <a:solidFill>
                  <a:srgbClr val="E0EBEB"/>
                </a:solidFill>
              </a:rPr>
              <a:t>Qué</a:t>
            </a:r>
            <a:r>
              <a:rPr lang="en-US" sz="1200" dirty="0">
                <a:solidFill>
                  <a:srgbClr val="E0EBEB"/>
                </a:solidFill>
              </a:rPr>
              <a:t> </a:t>
            </a:r>
            <a:r>
              <a:rPr lang="en-US" sz="1200" dirty="0" err="1">
                <a:solidFill>
                  <a:srgbClr val="E0EBEB"/>
                </a:solidFill>
              </a:rPr>
              <a:t>tipo</a:t>
            </a:r>
            <a:r>
              <a:rPr lang="en-US" sz="1200" dirty="0">
                <a:solidFill>
                  <a:srgbClr val="E0EBEB"/>
                </a:solidFill>
              </a:rPr>
              <a:t> de </a:t>
            </a:r>
            <a:r>
              <a:rPr lang="en-US" sz="1200" dirty="0" err="1">
                <a:solidFill>
                  <a:srgbClr val="E0EBEB"/>
                </a:solidFill>
              </a:rPr>
              <a:t>líder</a:t>
            </a:r>
            <a:r>
              <a:rPr lang="en-US" sz="1200" dirty="0">
                <a:solidFill>
                  <a:srgbClr val="E0EBEB"/>
                </a:solidFill>
              </a:rPr>
              <a:t> </a:t>
            </a:r>
            <a:r>
              <a:rPr lang="en-US" sz="1200" dirty="0" err="1">
                <a:solidFill>
                  <a:srgbClr val="E0EBEB"/>
                </a:solidFill>
              </a:rPr>
              <a:t>puedo</a:t>
            </a:r>
            <a:r>
              <a:rPr lang="en-US" sz="1200" dirty="0">
                <a:solidFill>
                  <a:srgbClr val="E0EBEB"/>
                </a:solidFill>
              </a:rPr>
              <a:t> ser </a:t>
            </a:r>
            <a:r>
              <a:rPr lang="en-US" sz="1200" dirty="0" err="1">
                <a:solidFill>
                  <a:srgbClr val="E0EBEB"/>
                </a:solidFill>
              </a:rPr>
              <a:t>en</a:t>
            </a:r>
            <a:r>
              <a:rPr lang="en-US" sz="1200" dirty="0">
                <a:solidFill>
                  <a:srgbClr val="E0EBEB"/>
                </a:solidFill>
              </a:rPr>
              <a:t> medio de </a:t>
            </a:r>
            <a:r>
              <a:rPr lang="en-US" sz="1200" dirty="0" err="1">
                <a:solidFill>
                  <a:srgbClr val="E0EBEB"/>
                </a:solidFill>
              </a:rPr>
              <a:t>esta</a:t>
            </a:r>
            <a:r>
              <a:rPr lang="en-US" sz="1200" dirty="0">
                <a:solidFill>
                  <a:srgbClr val="E0EBEB"/>
                </a:solidFill>
              </a:rPr>
              <a:t> </a:t>
            </a:r>
            <a:r>
              <a:rPr lang="en-US" sz="1200" dirty="0" err="1">
                <a:solidFill>
                  <a:srgbClr val="E0EBEB"/>
                </a:solidFill>
              </a:rPr>
              <a:t>tormenta</a:t>
            </a:r>
            <a:r>
              <a:rPr lang="en-US" sz="1200" dirty="0">
                <a:solidFill>
                  <a:srgbClr val="E0EBEB"/>
                </a:solidFill>
              </a:rPr>
              <a:t>?</a:t>
            </a:r>
            <a:endParaRPr lang="en-US" sz="1200" dirty="0"/>
          </a:p>
        </p:txBody>
      </p:sp>
    </p:spTree>
    <p:extLst>
      <p:ext uri="{BB962C8B-B14F-4D97-AF65-F5344CB8AC3E}">
        <p14:creationId xmlns:p14="http://schemas.microsoft.com/office/powerpoint/2010/main" val="3950911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71500" y="785813"/>
            <a:ext cx="603755"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Metáfora</a:t>
            </a:r>
            <a:endParaRPr lang="en-US" sz="1000" dirty="0">
              <a:latin typeface="Montserrat"/>
            </a:endParaRPr>
          </a:p>
        </p:txBody>
      </p:sp>
      <p:sp>
        <p:nvSpPr>
          <p:cNvPr id="8" name="Text 2"/>
          <p:cNvSpPr/>
          <p:nvPr/>
        </p:nvSpPr>
        <p:spPr>
          <a:xfrm>
            <a:off x="571500" y="1007269"/>
            <a:ext cx="3566682"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La naturaleza de la semilla</a:t>
            </a:r>
            <a:endParaRPr lang="en-US" sz="2000" dirty="0">
              <a:latin typeface="Montserrat"/>
            </a:endParaRPr>
          </a:p>
        </p:txBody>
      </p:sp>
      <p:sp>
        <p:nvSpPr>
          <p:cNvPr id="9" name="Shape 3"/>
          <p:cNvSpPr/>
          <p:nvPr/>
        </p:nvSpPr>
        <p:spPr>
          <a:xfrm>
            <a:off x="571500" y="1913465"/>
            <a:ext cx="285750" cy="285750"/>
          </a:xfrm>
          <a:prstGeom prst="ellipse">
            <a:avLst/>
          </a:prstGeom>
          <a:solidFill>
            <a:srgbClr val="DC8060"/>
          </a:solidFill>
          <a:ln/>
        </p:spPr>
        <p:txBody>
          <a:bodyPr/>
          <a:lstStyle/>
          <a:p>
            <a:endParaRPr lang="es-ES">
              <a:latin typeface="Montserrat"/>
            </a:endParaRPr>
          </a:p>
        </p:txBody>
      </p:sp>
      <p:sp>
        <p:nvSpPr>
          <p:cNvPr id="10" name="Text 4"/>
          <p:cNvSpPr/>
          <p:nvPr/>
        </p:nvSpPr>
        <p:spPr>
          <a:xfrm>
            <a:off x="571500" y="1913465"/>
            <a:ext cx="285750" cy="285750"/>
          </a:xfrm>
          <a:prstGeom prst="rect">
            <a:avLst/>
          </a:prstGeom>
          <a:noFill/>
          <a:ln/>
        </p:spPr>
        <p:txBody>
          <a:bodyPr wrap="square" lIns="0" tIns="0" rIns="0" bIns="0" rtlCol="0" anchor="ctr">
            <a:spAutoFit/>
          </a:bodyPr>
          <a:lstStyle/>
          <a:p>
            <a:pPr marL="0" indent="0" algn="ctr">
              <a:lnSpc>
                <a:spcPts val="1400"/>
              </a:lnSpc>
              <a:buNone/>
            </a:pPr>
            <a:r>
              <a:rPr lang="en-US" sz="987" b="1" dirty="0">
                <a:solidFill>
                  <a:srgbClr val="FFFFFF"/>
                </a:solidFill>
                <a:latin typeface="Montserrat"/>
              </a:rPr>
              <a:t>1</a:t>
            </a:r>
            <a:endParaRPr lang="en-US" sz="987" dirty="0">
              <a:latin typeface="Montserrat"/>
            </a:endParaRPr>
          </a:p>
        </p:txBody>
      </p:sp>
      <p:sp>
        <p:nvSpPr>
          <p:cNvPr id="11" name="Text 5"/>
          <p:cNvSpPr/>
          <p:nvPr/>
        </p:nvSpPr>
        <p:spPr>
          <a:xfrm>
            <a:off x="1000125" y="1942040"/>
            <a:ext cx="2739070"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2A3A3A"/>
                </a:solidFill>
                <a:latin typeface="Montserrat"/>
              </a:rPr>
              <a:t>No elige el clima</a:t>
            </a:r>
            <a:endParaRPr lang="en-US" sz="1090" dirty="0">
              <a:latin typeface="Montserrat"/>
            </a:endParaRPr>
          </a:p>
        </p:txBody>
      </p:sp>
      <p:sp>
        <p:nvSpPr>
          <p:cNvPr id="12" name="Text 6"/>
          <p:cNvSpPr/>
          <p:nvPr/>
        </p:nvSpPr>
        <p:spPr>
          <a:xfrm>
            <a:off x="1000125" y="2184927"/>
            <a:ext cx="2739070" cy="180017"/>
          </a:xfrm>
          <a:prstGeom prst="rect">
            <a:avLst/>
          </a:prstGeom>
          <a:noFill/>
          <a:ln/>
        </p:spPr>
        <p:txBody>
          <a:bodyPr wrap="none" lIns="0" tIns="0" rIns="0" bIns="0" rtlCol="0" anchor="t">
            <a:spAutoFit/>
          </a:bodyPr>
          <a:lstStyle/>
          <a:p>
            <a:pPr marL="0" indent="0" algn="l">
              <a:lnSpc>
                <a:spcPts val="1400"/>
              </a:lnSpc>
              <a:buNone/>
            </a:pPr>
            <a:r>
              <a:rPr lang="en-US" sz="942" dirty="0">
                <a:solidFill>
                  <a:srgbClr val="5A6A6A"/>
                </a:solidFill>
                <a:latin typeface="Montserrat"/>
              </a:rPr>
              <a:t>Acepta las condiciones dadas sin resignación.</a:t>
            </a:r>
            <a:endParaRPr lang="en-US" sz="942" dirty="0">
              <a:latin typeface="Montserrat"/>
            </a:endParaRPr>
          </a:p>
        </p:txBody>
      </p:sp>
      <p:sp>
        <p:nvSpPr>
          <p:cNvPr id="13" name="Shape 7"/>
          <p:cNvSpPr/>
          <p:nvPr/>
        </p:nvSpPr>
        <p:spPr>
          <a:xfrm>
            <a:off x="571500" y="2507819"/>
            <a:ext cx="285750" cy="285750"/>
          </a:xfrm>
          <a:prstGeom prst="ellipse">
            <a:avLst/>
          </a:prstGeom>
          <a:solidFill>
            <a:srgbClr val="DC8060"/>
          </a:solidFill>
          <a:ln/>
        </p:spPr>
        <p:txBody>
          <a:bodyPr/>
          <a:lstStyle/>
          <a:p>
            <a:endParaRPr lang="es-ES">
              <a:latin typeface="Montserrat"/>
            </a:endParaRPr>
          </a:p>
        </p:txBody>
      </p:sp>
      <p:sp>
        <p:nvSpPr>
          <p:cNvPr id="14" name="Text 8"/>
          <p:cNvSpPr/>
          <p:nvPr/>
        </p:nvSpPr>
        <p:spPr>
          <a:xfrm>
            <a:off x="571500" y="2507819"/>
            <a:ext cx="285750" cy="285750"/>
          </a:xfrm>
          <a:prstGeom prst="rect">
            <a:avLst/>
          </a:prstGeom>
          <a:noFill/>
          <a:ln/>
        </p:spPr>
        <p:txBody>
          <a:bodyPr wrap="square" lIns="0" tIns="0" rIns="0" bIns="0" rtlCol="0" anchor="ctr">
            <a:spAutoFit/>
          </a:bodyPr>
          <a:lstStyle/>
          <a:p>
            <a:pPr marL="0" indent="0" algn="ctr">
              <a:lnSpc>
                <a:spcPts val="1400"/>
              </a:lnSpc>
              <a:buNone/>
            </a:pPr>
            <a:r>
              <a:rPr lang="en-US" sz="987" b="1" dirty="0">
                <a:solidFill>
                  <a:srgbClr val="FFFFFF"/>
                </a:solidFill>
                <a:latin typeface="Montserrat"/>
              </a:rPr>
              <a:t>2</a:t>
            </a:r>
            <a:endParaRPr lang="en-US" sz="987" dirty="0">
              <a:latin typeface="Montserrat"/>
            </a:endParaRPr>
          </a:p>
        </p:txBody>
      </p:sp>
      <p:sp>
        <p:nvSpPr>
          <p:cNvPr id="15" name="Text 9"/>
          <p:cNvSpPr/>
          <p:nvPr/>
        </p:nvSpPr>
        <p:spPr>
          <a:xfrm>
            <a:off x="1000125" y="2536394"/>
            <a:ext cx="3066315"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2A3A3A"/>
                </a:solidFill>
                <a:latin typeface="Montserrat"/>
              </a:rPr>
              <a:t>Echa raíces</a:t>
            </a:r>
            <a:endParaRPr lang="en-US" sz="1090" dirty="0">
              <a:latin typeface="Montserrat"/>
            </a:endParaRPr>
          </a:p>
        </p:txBody>
      </p:sp>
      <p:sp>
        <p:nvSpPr>
          <p:cNvPr id="16" name="Text 10"/>
          <p:cNvSpPr/>
          <p:nvPr/>
        </p:nvSpPr>
        <p:spPr>
          <a:xfrm>
            <a:off x="1000125" y="2779282"/>
            <a:ext cx="3066315" cy="180017"/>
          </a:xfrm>
          <a:prstGeom prst="rect">
            <a:avLst/>
          </a:prstGeom>
          <a:noFill/>
          <a:ln/>
        </p:spPr>
        <p:txBody>
          <a:bodyPr wrap="none" lIns="0" tIns="0" rIns="0" bIns="0" rtlCol="0" anchor="t">
            <a:spAutoFit/>
          </a:bodyPr>
          <a:lstStyle/>
          <a:p>
            <a:pPr marL="0" indent="0" algn="l">
              <a:lnSpc>
                <a:spcPts val="1400"/>
              </a:lnSpc>
              <a:buNone/>
            </a:pPr>
            <a:r>
              <a:rPr lang="en-US" sz="942" dirty="0">
                <a:solidFill>
                  <a:srgbClr val="5A6A6A"/>
                </a:solidFill>
                <a:latin typeface="Montserrat"/>
              </a:rPr>
              <a:t>Trabaja en lo invisible antes de mostrar resultados.</a:t>
            </a:r>
            <a:endParaRPr lang="en-US" sz="942" dirty="0">
              <a:latin typeface="Montserrat"/>
            </a:endParaRPr>
          </a:p>
        </p:txBody>
      </p:sp>
      <p:sp>
        <p:nvSpPr>
          <p:cNvPr id="17" name="Shape 11"/>
          <p:cNvSpPr/>
          <p:nvPr/>
        </p:nvSpPr>
        <p:spPr>
          <a:xfrm>
            <a:off x="571500" y="3102173"/>
            <a:ext cx="285750" cy="285750"/>
          </a:xfrm>
          <a:prstGeom prst="ellipse">
            <a:avLst/>
          </a:prstGeom>
          <a:solidFill>
            <a:srgbClr val="DC8060"/>
          </a:solidFill>
          <a:ln/>
        </p:spPr>
        <p:txBody>
          <a:bodyPr/>
          <a:lstStyle/>
          <a:p>
            <a:endParaRPr lang="es-ES">
              <a:latin typeface="Montserrat"/>
            </a:endParaRPr>
          </a:p>
        </p:txBody>
      </p:sp>
      <p:sp>
        <p:nvSpPr>
          <p:cNvPr id="18" name="Text 12"/>
          <p:cNvSpPr/>
          <p:nvPr/>
        </p:nvSpPr>
        <p:spPr>
          <a:xfrm>
            <a:off x="571500" y="3102173"/>
            <a:ext cx="285750" cy="285750"/>
          </a:xfrm>
          <a:prstGeom prst="rect">
            <a:avLst/>
          </a:prstGeom>
          <a:noFill/>
          <a:ln/>
        </p:spPr>
        <p:txBody>
          <a:bodyPr wrap="square" lIns="0" tIns="0" rIns="0" bIns="0" rtlCol="0" anchor="ctr">
            <a:spAutoFit/>
          </a:bodyPr>
          <a:lstStyle/>
          <a:p>
            <a:pPr marL="0" indent="0" algn="ctr">
              <a:lnSpc>
                <a:spcPts val="1400"/>
              </a:lnSpc>
              <a:buNone/>
            </a:pPr>
            <a:r>
              <a:rPr lang="en-US" sz="987" b="1" dirty="0">
                <a:solidFill>
                  <a:srgbClr val="FFFFFF"/>
                </a:solidFill>
                <a:latin typeface="Montserrat"/>
              </a:rPr>
              <a:t>3</a:t>
            </a:r>
            <a:endParaRPr lang="en-US" sz="987" dirty="0">
              <a:latin typeface="Montserrat"/>
            </a:endParaRPr>
          </a:p>
        </p:txBody>
      </p:sp>
      <p:sp>
        <p:nvSpPr>
          <p:cNvPr id="19" name="Text 13"/>
          <p:cNvSpPr/>
          <p:nvPr/>
        </p:nvSpPr>
        <p:spPr>
          <a:xfrm>
            <a:off x="1000125" y="3130748"/>
            <a:ext cx="2454101"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2A3A3A"/>
                </a:solidFill>
                <a:latin typeface="Montserrat"/>
              </a:rPr>
              <a:t>Transforma su entorno</a:t>
            </a:r>
            <a:endParaRPr lang="en-US" sz="1090" dirty="0">
              <a:latin typeface="Montserrat"/>
            </a:endParaRPr>
          </a:p>
        </p:txBody>
      </p:sp>
      <p:sp>
        <p:nvSpPr>
          <p:cNvPr id="20" name="Text 14"/>
          <p:cNvSpPr/>
          <p:nvPr/>
        </p:nvSpPr>
        <p:spPr>
          <a:xfrm>
            <a:off x="1000125" y="3373636"/>
            <a:ext cx="2454101" cy="180017"/>
          </a:xfrm>
          <a:prstGeom prst="rect">
            <a:avLst/>
          </a:prstGeom>
          <a:noFill/>
          <a:ln/>
        </p:spPr>
        <p:txBody>
          <a:bodyPr wrap="none" lIns="0" tIns="0" rIns="0" bIns="0" rtlCol="0" anchor="t">
            <a:spAutoFit/>
          </a:bodyPr>
          <a:lstStyle/>
          <a:p>
            <a:pPr marL="0" indent="0" algn="l">
              <a:lnSpc>
                <a:spcPts val="1400"/>
              </a:lnSpc>
              <a:buNone/>
            </a:pPr>
            <a:r>
              <a:rPr lang="en-US" sz="942" dirty="0">
                <a:solidFill>
                  <a:srgbClr val="5A6A6A"/>
                </a:solidFill>
                <a:latin typeface="Montserrat"/>
              </a:rPr>
              <a:t>Convierte lo que encuentra en nutriente.</a:t>
            </a:r>
            <a:endParaRPr lang="en-US" sz="942" dirty="0">
              <a:latin typeface="Montserrat"/>
            </a:endParaRPr>
          </a:p>
        </p:txBody>
      </p:sp>
      <p:sp>
        <p:nvSpPr>
          <p:cNvPr id="21" name="Shape 15"/>
          <p:cNvSpPr/>
          <p:nvPr/>
        </p:nvSpPr>
        <p:spPr>
          <a:xfrm>
            <a:off x="571500" y="3696528"/>
            <a:ext cx="285750" cy="285750"/>
          </a:xfrm>
          <a:prstGeom prst="ellipse">
            <a:avLst/>
          </a:prstGeom>
          <a:solidFill>
            <a:srgbClr val="DC8060"/>
          </a:solidFill>
          <a:ln/>
        </p:spPr>
        <p:txBody>
          <a:bodyPr/>
          <a:lstStyle/>
          <a:p>
            <a:endParaRPr lang="es-ES">
              <a:latin typeface="Montserrat"/>
            </a:endParaRPr>
          </a:p>
        </p:txBody>
      </p:sp>
      <p:sp>
        <p:nvSpPr>
          <p:cNvPr id="22" name="Text 16"/>
          <p:cNvSpPr/>
          <p:nvPr/>
        </p:nvSpPr>
        <p:spPr>
          <a:xfrm>
            <a:off x="571500" y="3696528"/>
            <a:ext cx="285750" cy="285750"/>
          </a:xfrm>
          <a:prstGeom prst="rect">
            <a:avLst/>
          </a:prstGeom>
          <a:noFill/>
          <a:ln/>
        </p:spPr>
        <p:txBody>
          <a:bodyPr wrap="square" lIns="0" tIns="0" rIns="0" bIns="0" rtlCol="0" anchor="ctr">
            <a:spAutoFit/>
          </a:bodyPr>
          <a:lstStyle/>
          <a:p>
            <a:pPr marL="0" indent="0" algn="ctr">
              <a:lnSpc>
                <a:spcPts val="1400"/>
              </a:lnSpc>
              <a:buNone/>
            </a:pPr>
            <a:r>
              <a:rPr lang="en-US" sz="987" b="1" dirty="0">
                <a:solidFill>
                  <a:srgbClr val="FFFFFF"/>
                </a:solidFill>
                <a:latin typeface="Montserrat"/>
              </a:rPr>
              <a:t>4</a:t>
            </a:r>
            <a:endParaRPr lang="en-US" sz="987" dirty="0">
              <a:latin typeface="Montserrat"/>
            </a:endParaRPr>
          </a:p>
        </p:txBody>
      </p:sp>
      <p:sp>
        <p:nvSpPr>
          <p:cNvPr id="23" name="Text 17"/>
          <p:cNvSpPr/>
          <p:nvPr/>
        </p:nvSpPr>
        <p:spPr>
          <a:xfrm>
            <a:off x="1000125" y="3725103"/>
            <a:ext cx="2996105"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2A3A3A"/>
                </a:solidFill>
                <a:latin typeface="Montserrat"/>
              </a:rPr>
              <a:t>Crea condiciones</a:t>
            </a:r>
            <a:endParaRPr lang="en-US" sz="1090" dirty="0">
              <a:latin typeface="Montserrat"/>
            </a:endParaRPr>
          </a:p>
        </p:txBody>
      </p:sp>
      <p:sp>
        <p:nvSpPr>
          <p:cNvPr id="24" name="Text 18"/>
          <p:cNvSpPr/>
          <p:nvPr/>
        </p:nvSpPr>
        <p:spPr>
          <a:xfrm>
            <a:off x="1000125" y="3967990"/>
            <a:ext cx="2996105" cy="180017"/>
          </a:xfrm>
          <a:prstGeom prst="rect">
            <a:avLst/>
          </a:prstGeom>
          <a:noFill/>
          <a:ln/>
        </p:spPr>
        <p:txBody>
          <a:bodyPr wrap="none" lIns="0" tIns="0" rIns="0" bIns="0" rtlCol="0" anchor="t">
            <a:spAutoFit/>
          </a:bodyPr>
          <a:lstStyle/>
          <a:p>
            <a:pPr marL="0" indent="0" algn="l">
              <a:lnSpc>
                <a:spcPts val="1400"/>
              </a:lnSpc>
              <a:buNone/>
            </a:pPr>
            <a:r>
              <a:rPr lang="en-US" sz="942" dirty="0">
                <a:solidFill>
                  <a:srgbClr val="5A6A6A"/>
                </a:solidFill>
                <a:latin typeface="Montserrat"/>
              </a:rPr>
              <a:t>Su crecimiento facilita que otros también crezcan.</a:t>
            </a:r>
            <a:endParaRPr lang="en-US" sz="942" dirty="0">
              <a:latin typeface="Montserrat"/>
            </a:endParaRPr>
          </a:p>
        </p:txBody>
      </p:sp>
      <p:sp>
        <p:nvSpPr>
          <p:cNvPr id="27" name="Text 21"/>
          <p:cNvSpPr/>
          <p:nvPr/>
        </p:nvSpPr>
        <p:spPr>
          <a:xfrm>
            <a:off x="8538986" y="4793456"/>
            <a:ext cx="319264"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8A9696"/>
                </a:solidFill>
                <a:latin typeface="Montserrat"/>
              </a:rPr>
              <a:t>17 / 29</a:t>
            </a:r>
            <a:endParaRPr lang="en-US" sz="683" dirty="0">
              <a:latin typeface="Montserrat"/>
            </a:endParaRPr>
          </a:p>
        </p:txBody>
      </p:sp>
      <p:pic>
        <p:nvPicPr>
          <p:cNvPr id="2" name="Image 1" descr="preencoded.png">
            <a:extLst>
              <a:ext uri="{FF2B5EF4-FFF2-40B4-BE49-F238E27FC236}">
                <a16:creationId xmlns:a16="http://schemas.microsoft.com/office/drawing/2014/main" id="{BCE2F955-3E04-DAD4-150A-36B82098F1FD}"/>
              </a:ext>
            </a:extLst>
          </p:cNvPr>
          <p:cNvPicPr>
            <a:picLocks noChangeAspect="1"/>
          </p:cNvPicPr>
          <p:nvPr/>
        </p:nvPicPr>
        <p:blipFill>
          <a:blip r:embed="rId4"/>
          <a:stretch>
            <a:fillRect/>
          </a:stretch>
        </p:blipFill>
        <p:spPr>
          <a:xfrm>
            <a:off x="4572000" y="0"/>
            <a:ext cx="4572000" cy="5143500"/>
          </a:xfrm>
          <a:prstGeom prst="rect">
            <a:avLst/>
          </a:prstGeom>
        </p:spPr>
      </p:pic>
    </p:spTree>
    <p:extLst>
      <p:ext uri="{BB962C8B-B14F-4D97-AF65-F5344CB8AC3E}">
        <p14:creationId xmlns:p14="http://schemas.microsoft.com/office/powerpoint/2010/main" val="48110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71500" y="785813"/>
            <a:ext cx="1390509"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Nuevas Capacidades</a:t>
            </a:r>
            <a:endParaRPr lang="en-US" sz="1000" dirty="0">
              <a:latin typeface="Montserrat"/>
            </a:endParaRPr>
          </a:p>
        </p:txBody>
      </p:sp>
      <p:sp>
        <p:nvSpPr>
          <p:cNvPr id="8" name="Text 2"/>
          <p:cNvSpPr/>
          <p:nvPr/>
        </p:nvSpPr>
        <p:spPr>
          <a:xfrm>
            <a:off x="571500" y="1007269"/>
            <a:ext cx="3366306"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Lo que la tormenta exige</a:t>
            </a:r>
            <a:endParaRPr lang="en-US" sz="2000" dirty="0">
              <a:latin typeface="Montserrat"/>
            </a:endParaRPr>
          </a:p>
        </p:txBody>
      </p:sp>
      <p:sp>
        <p:nvSpPr>
          <p:cNvPr id="9" name="Shape 3"/>
          <p:cNvSpPr/>
          <p:nvPr/>
        </p:nvSpPr>
        <p:spPr>
          <a:xfrm>
            <a:off x="571500" y="1701998"/>
            <a:ext cx="400050" cy="400050"/>
          </a:xfrm>
          <a:prstGeom prst="ellipse">
            <a:avLst/>
          </a:prstGeom>
          <a:solidFill>
            <a:srgbClr val="E0EBEB"/>
          </a:solidFill>
          <a:ln/>
        </p:spPr>
        <p:txBody>
          <a:bodyPr/>
          <a:lstStyle/>
          <a:p>
            <a:endParaRPr lang="es-ES" sz="1000">
              <a:latin typeface="Montserrat"/>
            </a:endParaRPr>
          </a:p>
        </p:txBody>
      </p:sp>
      <p:pic>
        <p:nvPicPr>
          <p:cNvPr id="10" name="Image 3" descr="preencoded.png"/>
          <p:cNvPicPr>
            <a:picLocks noChangeAspect="1"/>
          </p:cNvPicPr>
          <p:nvPr/>
        </p:nvPicPr>
        <p:blipFill>
          <a:blip r:embed="rId4"/>
          <a:stretch>
            <a:fillRect/>
          </a:stretch>
        </p:blipFill>
        <p:spPr>
          <a:xfrm>
            <a:off x="685800" y="1816298"/>
            <a:ext cx="171450" cy="171450"/>
          </a:xfrm>
          <a:prstGeom prst="rect">
            <a:avLst/>
          </a:prstGeom>
        </p:spPr>
      </p:pic>
      <p:sp>
        <p:nvSpPr>
          <p:cNvPr id="11" name="Text 4"/>
          <p:cNvSpPr/>
          <p:nvPr/>
        </p:nvSpPr>
        <p:spPr>
          <a:xfrm>
            <a:off x="1143000" y="1702891"/>
            <a:ext cx="1029128" cy="166328"/>
          </a:xfrm>
          <a:prstGeom prst="rect">
            <a:avLst/>
          </a:prstGeom>
          <a:noFill/>
          <a:ln/>
        </p:spPr>
        <p:txBody>
          <a:bodyPr wrap="none" lIns="0" tIns="0" rIns="0" bIns="0" rtlCol="0" anchor="t">
            <a:spAutoFit/>
          </a:bodyPr>
          <a:lstStyle/>
          <a:p>
            <a:pPr marL="0" indent="0" algn="l">
              <a:lnSpc>
                <a:spcPts val="1400"/>
              </a:lnSpc>
              <a:buNone/>
            </a:pPr>
            <a:r>
              <a:rPr lang="en-US" sz="1000" b="1" dirty="0">
                <a:solidFill>
                  <a:srgbClr val="2A3A3A"/>
                </a:solidFill>
                <a:latin typeface="Montserrat"/>
              </a:rPr>
              <a:t>Discernimiento</a:t>
            </a:r>
            <a:endParaRPr lang="en-US" sz="1000" dirty="0">
              <a:latin typeface="Montserrat"/>
            </a:endParaRPr>
          </a:p>
        </p:txBody>
      </p:sp>
      <p:sp>
        <p:nvSpPr>
          <p:cNvPr id="12" name="Text 5"/>
          <p:cNvSpPr/>
          <p:nvPr/>
        </p:nvSpPr>
        <p:spPr>
          <a:xfrm>
            <a:off x="1143000" y="1926134"/>
            <a:ext cx="1949252"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5A6A6A"/>
                </a:solidFill>
                <a:latin typeface="Montserrat"/>
              </a:rPr>
              <a:t>Ver lo que es, no lo que temes.</a:t>
            </a:r>
            <a:endParaRPr lang="en-US" sz="1000" dirty="0">
              <a:latin typeface="Montserrat"/>
            </a:endParaRPr>
          </a:p>
        </p:txBody>
      </p:sp>
      <p:sp>
        <p:nvSpPr>
          <p:cNvPr id="13" name="Shape 6"/>
          <p:cNvSpPr/>
          <p:nvPr/>
        </p:nvSpPr>
        <p:spPr>
          <a:xfrm>
            <a:off x="571500" y="2244923"/>
            <a:ext cx="400050" cy="400050"/>
          </a:xfrm>
          <a:prstGeom prst="ellipse">
            <a:avLst/>
          </a:prstGeom>
          <a:solidFill>
            <a:srgbClr val="E0EBEB"/>
          </a:solidFill>
          <a:ln/>
        </p:spPr>
        <p:txBody>
          <a:bodyPr/>
          <a:lstStyle/>
          <a:p>
            <a:endParaRPr lang="es-ES" sz="1000">
              <a:latin typeface="Montserrat"/>
            </a:endParaRPr>
          </a:p>
        </p:txBody>
      </p:sp>
      <p:pic>
        <p:nvPicPr>
          <p:cNvPr id="14" name="Image 4" descr="preencoded.png"/>
          <p:cNvPicPr>
            <a:picLocks noChangeAspect="1"/>
          </p:cNvPicPr>
          <p:nvPr/>
        </p:nvPicPr>
        <p:blipFill>
          <a:blip r:embed="rId5"/>
          <a:stretch>
            <a:fillRect/>
          </a:stretch>
        </p:blipFill>
        <p:spPr>
          <a:xfrm>
            <a:off x="675084" y="2359223"/>
            <a:ext cx="192881" cy="171450"/>
          </a:xfrm>
          <a:prstGeom prst="rect">
            <a:avLst/>
          </a:prstGeom>
        </p:spPr>
      </p:pic>
      <p:sp>
        <p:nvSpPr>
          <p:cNvPr id="15" name="Text 7"/>
          <p:cNvSpPr/>
          <p:nvPr/>
        </p:nvSpPr>
        <p:spPr>
          <a:xfrm>
            <a:off x="1143000" y="2245816"/>
            <a:ext cx="1013098" cy="166328"/>
          </a:xfrm>
          <a:prstGeom prst="rect">
            <a:avLst/>
          </a:prstGeom>
          <a:noFill/>
          <a:ln/>
        </p:spPr>
        <p:txBody>
          <a:bodyPr wrap="none" lIns="0" tIns="0" rIns="0" bIns="0" rtlCol="0" anchor="t">
            <a:spAutoFit/>
          </a:bodyPr>
          <a:lstStyle/>
          <a:p>
            <a:pPr marL="0" indent="0" algn="l">
              <a:lnSpc>
                <a:spcPts val="1400"/>
              </a:lnSpc>
              <a:buNone/>
            </a:pPr>
            <a:r>
              <a:rPr lang="en-US" sz="1000" b="1" dirty="0">
                <a:solidFill>
                  <a:srgbClr val="2A3A3A"/>
                </a:solidFill>
                <a:latin typeface="Montserrat"/>
              </a:rPr>
              <a:t>Foco sostenido</a:t>
            </a:r>
            <a:endParaRPr lang="en-US" sz="1000" dirty="0">
              <a:latin typeface="Montserrat"/>
            </a:endParaRPr>
          </a:p>
        </p:txBody>
      </p:sp>
      <p:sp>
        <p:nvSpPr>
          <p:cNvPr id="16" name="Text 8"/>
          <p:cNvSpPr/>
          <p:nvPr/>
        </p:nvSpPr>
        <p:spPr>
          <a:xfrm>
            <a:off x="1143000" y="2469059"/>
            <a:ext cx="2648161"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5A6A6A"/>
                </a:solidFill>
                <a:latin typeface="Montserrat"/>
              </a:rPr>
              <a:t>Mantener la atención en medio del ruido.</a:t>
            </a:r>
            <a:endParaRPr lang="en-US" sz="1000" dirty="0">
              <a:latin typeface="Montserrat"/>
            </a:endParaRPr>
          </a:p>
        </p:txBody>
      </p:sp>
      <p:sp>
        <p:nvSpPr>
          <p:cNvPr id="17" name="Shape 9"/>
          <p:cNvSpPr/>
          <p:nvPr/>
        </p:nvSpPr>
        <p:spPr>
          <a:xfrm>
            <a:off x="571500" y="2787848"/>
            <a:ext cx="400050" cy="400050"/>
          </a:xfrm>
          <a:prstGeom prst="ellipse">
            <a:avLst/>
          </a:prstGeom>
          <a:solidFill>
            <a:srgbClr val="E0EBEB"/>
          </a:solidFill>
          <a:ln/>
        </p:spPr>
        <p:txBody>
          <a:bodyPr/>
          <a:lstStyle/>
          <a:p>
            <a:endParaRPr lang="es-ES" sz="1000">
              <a:latin typeface="Montserrat"/>
            </a:endParaRPr>
          </a:p>
        </p:txBody>
      </p:sp>
      <p:pic>
        <p:nvPicPr>
          <p:cNvPr id="18" name="Image 5" descr="preencoded.png"/>
          <p:cNvPicPr>
            <a:picLocks noChangeAspect="1"/>
          </p:cNvPicPr>
          <p:nvPr/>
        </p:nvPicPr>
        <p:blipFill>
          <a:blip r:embed="rId6"/>
          <a:stretch>
            <a:fillRect/>
          </a:stretch>
        </p:blipFill>
        <p:spPr>
          <a:xfrm>
            <a:off x="685800" y="2902148"/>
            <a:ext cx="171450" cy="171450"/>
          </a:xfrm>
          <a:prstGeom prst="rect">
            <a:avLst/>
          </a:prstGeom>
        </p:spPr>
      </p:pic>
      <p:sp>
        <p:nvSpPr>
          <p:cNvPr id="19" name="Text 10"/>
          <p:cNvSpPr/>
          <p:nvPr/>
        </p:nvSpPr>
        <p:spPr>
          <a:xfrm>
            <a:off x="1143000" y="2788741"/>
            <a:ext cx="1384995" cy="166328"/>
          </a:xfrm>
          <a:prstGeom prst="rect">
            <a:avLst/>
          </a:prstGeom>
          <a:noFill/>
          <a:ln/>
        </p:spPr>
        <p:txBody>
          <a:bodyPr wrap="none" lIns="0" tIns="0" rIns="0" bIns="0" rtlCol="0" anchor="t">
            <a:spAutoFit/>
          </a:bodyPr>
          <a:lstStyle/>
          <a:p>
            <a:pPr marL="0" indent="0" algn="l">
              <a:lnSpc>
                <a:spcPts val="1400"/>
              </a:lnSpc>
              <a:buNone/>
            </a:pPr>
            <a:r>
              <a:rPr lang="en-US" sz="1000" b="1" dirty="0">
                <a:solidFill>
                  <a:srgbClr val="2A3A3A"/>
                </a:solidFill>
                <a:latin typeface="Montserrat"/>
              </a:rPr>
              <a:t>Lectura del presente</a:t>
            </a:r>
            <a:endParaRPr lang="en-US" sz="1000" dirty="0">
              <a:latin typeface="Montserrat"/>
            </a:endParaRPr>
          </a:p>
        </p:txBody>
      </p:sp>
      <p:sp>
        <p:nvSpPr>
          <p:cNvPr id="20" name="Text 11"/>
          <p:cNvSpPr/>
          <p:nvPr/>
        </p:nvSpPr>
        <p:spPr>
          <a:xfrm>
            <a:off x="1143000" y="3011984"/>
            <a:ext cx="2406108"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5A6A6A"/>
                </a:solidFill>
                <a:latin typeface="Montserrat"/>
              </a:rPr>
              <a:t>Entender el contexto antes de actuar.</a:t>
            </a:r>
            <a:endParaRPr lang="en-US" sz="1000" dirty="0">
              <a:latin typeface="Montserrat"/>
            </a:endParaRPr>
          </a:p>
        </p:txBody>
      </p:sp>
      <p:sp>
        <p:nvSpPr>
          <p:cNvPr id="21" name="Shape 12"/>
          <p:cNvSpPr/>
          <p:nvPr/>
        </p:nvSpPr>
        <p:spPr>
          <a:xfrm>
            <a:off x="571500" y="3330773"/>
            <a:ext cx="400050" cy="400050"/>
          </a:xfrm>
          <a:prstGeom prst="ellipse">
            <a:avLst/>
          </a:prstGeom>
          <a:solidFill>
            <a:srgbClr val="E0EBEB"/>
          </a:solidFill>
          <a:ln/>
        </p:spPr>
        <p:txBody>
          <a:bodyPr/>
          <a:lstStyle/>
          <a:p>
            <a:endParaRPr lang="es-ES" sz="1000">
              <a:latin typeface="Montserrat"/>
            </a:endParaRPr>
          </a:p>
        </p:txBody>
      </p:sp>
      <p:pic>
        <p:nvPicPr>
          <p:cNvPr id="22" name="Image 6" descr="preencoded.png"/>
          <p:cNvPicPr>
            <a:picLocks noChangeAspect="1"/>
          </p:cNvPicPr>
          <p:nvPr/>
        </p:nvPicPr>
        <p:blipFill>
          <a:blip r:embed="rId7"/>
          <a:stretch>
            <a:fillRect/>
          </a:stretch>
        </p:blipFill>
        <p:spPr>
          <a:xfrm>
            <a:off x="685800" y="3445073"/>
            <a:ext cx="171450" cy="171450"/>
          </a:xfrm>
          <a:prstGeom prst="rect">
            <a:avLst/>
          </a:prstGeom>
        </p:spPr>
      </p:pic>
      <p:sp>
        <p:nvSpPr>
          <p:cNvPr id="23" name="Text 13"/>
          <p:cNvSpPr/>
          <p:nvPr/>
        </p:nvSpPr>
        <p:spPr>
          <a:xfrm>
            <a:off x="1143000" y="3331666"/>
            <a:ext cx="1048364" cy="166328"/>
          </a:xfrm>
          <a:prstGeom prst="rect">
            <a:avLst/>
          </a:prstGeom>
          <a:noFill/>
          <a:ln/>
        </p:spPr>
        <p:txBody>
          <a:bodyPr wrap="none" lIns="0" tIns="0" rIns="0" bIns="0" rtlCol="0" anchor="t">
            <a:spAutoFit/>
          </a:bodyPr>
          <a:lstStyle/>
          <a:p>
            <a:pPr marL="0" indent="0" algn="l">
              <a:lnSpc>
                <a:spcPts val="1400"/>
              </a:lnSpc>
              <a:buNone/>
            </a:pPr>
            <a:r>
              <a:rPr lang="en-US" sz="1000" b="1" dirty="0">
                <a:solidFill>
                  <a:srgbClr val="2A3A3A"/>
                </a:solidFill>
                <a:latin typeface="Montserrat"/>
              </a:rPr>
              <a:t>Espacio interior</a:t>
            </a:r>
            <a:endParaRPr lang="en-US" sz="1000" dirty="0">
              <a:latin typeface="Montserrat"/>
            </a:endParaRPr>
          </a:p>
        </p:txBody>
      </p:sp>
      <p:sp>
        <p:nvSpPr>
          <p:cNvPr id="24" name="Text 14"/>
          <p:cNvSpPr/>
          <p:nvPr/>
        </p:nvSpPr>
        <p:spPr>
          <a:xfrm>
            <a:off x="1143000" y="3554909"/>
            <a:ext cx="2818079"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5A6A6A"/>
                </a:solidFill>
                <a:latin typeface="Montserrat"/>
              </a:rPr>
              <a:t>Crear una pausa entre estímulo y respuesta.</a:t>
            </a:r>
            <a:endParaRPr lang="en-US" sz="1000" dirty="0">
              <a:latin typeface="Montserrat"/>
            </a:endParaRPr>
          </a:p>
        </p:txBody>
      </p:sp>
      <p:sp>
        <p:nvSpPr>
          <p:cNvPr id="25" name="Shape 15"/>
          <p:cNvSpPr/>
          <p:nvPr/>
        </p:nvSpPr>
        <p:spPr>
          <a:xfrm>
            <a:off x="571500" y="3873698"/>
            <a:ext cx="400050" cy="400050"/>
          </a:xfrm>
          <a:prstGeom prst="ellipse">
            <a:avLst/>
          </a:prstGeom>
          <a:solidFill>
            <a:srgbClr val="E0EBEB"/>
          </a:solidFill>
          <a:ln/>
        </p:spPr>
        <p:txBody>
          <a:bodyPr/>
          <a:lstStyle/>
          <a:p>
            <a:endParaRPr lang="es-ES" sz="1000">
              <a:latin typeface="Montserrat"/>
            </a:endParaRPr>
          </a:p>
        </p:txBody>
      </p:sp>
      <p:pic>
        <p:nvPicPr>
          <p:cNvPr id="26" name="Image 7" descr="preencoded.png"/>
          <p:cNvPicPr>
            <a:picLocks noChangeAspect="1"/>
          </p:cNvPicPr>
          <p:nvPr/>
        </p:nvPicPr>
        <p:blipFill>
          <a:blip r:embed="rId8"/>
          <a:stretch>
            <a:fillRect/>
          </a:stretch>
        </p:blipFill>
        <p:spPr>
          <a:xfrm>
            <a:off x="685800" y="3987998"/>
            <a:ext cx="171450" cy="171450"/>
          </a:xfrm>
          <a:prstGeom prst="rect">
            <a:avLst/>
          </a:prstGeom>
        </p:spPr>
      </p:pic>
      <p:sp>
        <p:nvSpPr>
          <p:cNvPr id="27" name="Text 16"/>
          <p:cNvSpPr/>
          <p:nvPr/>
        </p:nvSpPr>
        <p:spPr>
          <a:xfrm>
            <a:off x="1143000" y="3874591"/>
            <a:ext cx="787075" cy="166328"/>
          </a:xfrm>
          <a:prstGeom prst="rect">
            <a:avLst/>
          </a:prstGeom>
          <a:noFill/>
          <a:ln/>
        </p:spPr>
        <p:txBody>
          <a:bodyPr wrap="none" lIns="0" tIns="0" rIns="0" bIns="0" rtlCol="0" anchor="t">
            <a:spAutoFit/>
          </a:bodyPr>
          <a:lstStyle/>
          <a:p>
            <a:pPr marL="0" indent="0" algn="l">
              <a:lnSpc>
                <a:spcPts val="1400"/>
              </a:lnSpc>
              <a:buNone/>
            </a:pPr>
            <a:r>
              <a:rPr lang="en-US" sz="1000" b="1" dirty="0">
                <a:solidFill>
                  <a:srgbClr val="2A3A3A"/>
                </a:solidFill>
                <a:latin typeface="Montserrat"/>
              </a:rPr>
              <a:t>Humanidad</a:t>
            </a:r>
            <a:endParaRPr lang="en-US" sz="1000" dirty="0">
              <a:latin typeface="Montserrat"/>
            </a:endParaRPr>
          </a:p>
        </p:txBody>
      </p:sp>
      <p:sp>
        <p:nvSpPr>
          <p:cNvPr id="28" name="Text 17"/>
          <p:cNvSpPr/>
          <p:nvPr/>
        </p:nvSpPr>
        <p:spPr>
          <a:xfrm>
            <a:off x="1143000" y="4097834"/>
            <a:ext cx="3428824"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5A6A6A"/>
                </a:solidFill>
                <a:latin typeface="Montserrat"/>
              </a:rPr>
              <a:t>Conectar con el otro como persona, no como recurso.</a:t>
            </a:r>
            <a:endParaRPr lang="en-US" sz="1000" dirty="0">
              <a:latin typeface="Montserrat"/>
            </a:endParaRPr>
          </a:p>
        </p:txBody>
      </p:sp>
      <p:sp>
        <p:nvSpPr>
          <p:cNvPr id="29" name="Shape 18"/>
          <p:cNvSpPr/>
          <p:nvPr/>
        </p:nvSpPr>
        <p:spPr>
          <a:xfrm>
            <a:off x="622300" y="4617302"/>
            <a:ext cx="8001000" cy="344686"/>
          </a:xfrm>
          <a:prstGeom prst="rect">
            <a:avLst/>
          </a:prstGeom>
          <a:solidFill>
            <a:srgbClr val="000000">
              <a:alpha val="0"/>
            </a:srgbClr>
          </a:solidFill>
          <a:ln/>
        </p:spPr>
        <p:txBody>
          <a:bodyPr/>
          <a:lstStyle/>
          <a:p>
            <a:endParaRPr lang="es-ES">
              <a:latin typeface="Montserrat"/>
            </a:endParaRPr>
          </a:p>
        </p:txBody>
      </p:sp>
      <p:sp>
        <p:nvSpPr>
          <p:cNvPr id="30" name="Shape 19"/>
          <p:cNvSpPr/>
          <p:nvPr/>
        </p:nvSpPr>
        <p:spPr>
          <a:xfrm>
            <a:off x="622300" y="4549679"/>
            <a:ext cx="8001000" cy="7144"/>
          </a:xfrm>
          <a:prstGeom prst="rect">
            <a:avLst/>
          </a:prstGeom>
          <a:solidFill>
            <a:srgbClr val="E8E4E0"/>
          </a:solidFill>
          <a:ln/>
        </p:spPr>
        <p:txBody>
          <a:bodyPr/>
          <a:lstStyle/>
          <a:p>
            <a:endParaRPr lang="es-ES">
              <a:latin typeface="Montserrat"/>
            </a:endParaRPr>
          </a:p>
        </p:txBody>
      </p:sp>
      <p:sp>
        <p:nvSpPr>
          <p:cNvPr id="31" name="Text 20"/>
          <p:cNvSpPr/>
          <p:nvPr/>
        </p:nvSpPr>
        <p:spPr>
          <a:xfrm>
            <a:off x="571500" y="4580256"/>
            <a:ext cx="8001000" cy="344686"/>
          </a:xfrm>
          <a:prstGeom prst="rect">
            <a:avLst/>
          </a:prstGeom>
          <a:noFill/>
          <a:ln/>
        </p:spPr>
        <p:txBody>
          <a:bodyPr wrap="square" lIns="0" tIns="170053" rIns="0" bIns="0" rtlCol="0" anchor="t">
            <a:spAutoFit/>
          </a:bodyPr>
          <a:lstStyle/>
          <a:p>
            <a:pPr marL="0" indent="0" algn="ctr">
              <a:lnSpc>
                <a:spcPts val="1400"/>
              </a:lnSpc>
              <a:buNone/>
            </a:pPr>
            <a:r>
              <a:rPr lang="en-US" sz="987" b="1" i="1" dirty="0">
                <a:solidFill>
                  <a:srgbClr val="DC8060"/>
                </a:solidFill>
                <a:latin typeface="Montserrat"/>
              </a:rPr>
              <a:t>"No son habilidades blandas. Son habilidades críticas —y entrenables."</a:t>
            </a:r>
            <a:endParaRPr lang="en-US" sz="987" dirty="0">
              <a:latin typeface="Montserrat"/>
            </a:endParaRPr>
          </a:p>
        </p:txBody>
      </p:sp>
      <p:pic>
        <p:nvPicPr>
          <p:cNvPr id="2" name="Image 1" descr="preencoded.png">
            <a:extLst>
              <a:ext uri="{FF2B5EF4-FFF2-40B4-BE49-F238E27FC236}">
                <a16:creationId xmlns:a16="http://schemas.microsoft.com/office/drawing/2014/main" id="{AAA3BEE3-9BBB-2787-F29C-488C63B9E40A}"/>
              </a:ext>
            </a:extLst>
          </p:cNvPr>
          <p:cNvPicPr>
            <a:picLocks noChangeAspect="1"/>
          </p:cNvPicPr>
          <p:nvPr/>
        </p:nvPicPr>
        <p:blipFill>
          <a:blip r:embed="rId9"/>
          <a:stretch>
            <a:fillRect/>
          </a:stretch>
        </p:blipFill>
        <p:spPr>
          <a:xfrm>
            <a:off x="5182923" y="0"/>
            <a:ext cx="3961077" cy="4512633"/>
          </a:xfrm>
          <a:prstGeom prst="rect">
            <a:avLst/>
          </a:prstGeom>
        </p:spPr>
      </p:pic>
    </p:spTree>
    <p:extLst>
      <p:ext uri="{BB962C8B-B14F-4D97-AF65-F5344CB8AC3E}">
        <p14:creationId xmlns:p14="http://schemas.microsoft.com/office/powerpoint/2010/main" val="176458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DAD4-F06E-EDEB-1F3A-E7305621A9A3}"/>
            </a:ext>
          </a:extLst>
        </p:cNvPr>
        <p:cNvGrpSpPr/>
        <p:nvPr/>
      </p:nvGrpSpPr>
      <p:grpSpPr>
        <a:xfrm>
          <a:off x="0" y="0"/>
          <a:ext cx="0" cy="0"/>
          <a:chOff x="0" y="0"/>
          <a:chExt cx="0" cy="0"/>
        </a:xfrm>
      </p:grpSpPr>
      <p:pic>
        <p:nvPicPr>
          <p:cNvPr id="2" name="Picture 1" descr="image.jpg">
            <a:extLst>
              <a:ext uri="{FF2B5EF4-FFF2-40B4-BE49-F238E27FC236}">
                <a16:creationId xmlns:a16="http://schemas.microsoft.com/office/drawing/2014/main" id="{D72A98C1-A6D3-6B93-5D7A-DD49E7ED6180}"/>
              </a:ext>
            </a:extLst>
          </p:cNvPr>
          <p:cNvPicPr>
            <a:picLocks noChangeAspect="1"/>
          </p:cNvPicPr>
          <p:nvPr/>
        </p:nvPicPr>
        <p:blipFill>
          <a:blip r:embed="rId3"/>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93A0F6D8-FC8F-68CE-3467-AFF78F548FAD}"/>
              </a:ext>
            </a:extLst>
          </p:cNvPr>
          <p:cNvSpPr txBox="1"/>
          <p:nvPr/>
        </p:nvSpPr>
        <p:spPr>
          <a:xfrm>
            <a:off x="416560" y="1617166"/>
            <a:ext cx="1889519" cy="1527662"/>
          </a:xfrm>
          <a:prstGeom prst="rect">
            <a:avLst/>
          </a:prstGeom>
          <a:noFill/>
        </p:spPr>
        <p:txBody>
          <a:bodyPr wrap="square">
            <a:spAutoFit/>
          </a:bodyPr>
          <a:lstStyle/>
          <a:p>
            <a:pPr algn="l"/>
            <a:r>
              <a:rPr sz="9327" b="1" dirty="0">
                <a:solidFill>
                  <a:srgbClr val="DC8060"/>
                </a:solidFill>
                <a:latin typeface="Montserrat"/>
              </a:rPr>
              <a:t>0</a:t>
            </a:r>
            <a:r>
              <a:rPr lang="es-ES" sz="9327" b="1" dirty="0">
                <a:solidFill>
                  <a:srgbClr val="DC8060"/>
                </a:solidFill>
                <a:latin typeface="Montserrat"/>
              </a:rPr>
              <a:t>4</a:t>
            </a:r>
            <a:endParaRPr sz="9327" b="1" dirty="0">
              <a:solidFill>
                <a:srgbClr val="DC8060"/>
              </a:solidFill>
              <a:latin typeface="Montserrat"/>
            </a:endParaRPr>
          </a:p>
        </p:txBody>
      </p:sp>
      <p:sp>
        <p:nvSpPr>
          <p:cNvPr id="4" name="TextBox 3">
            <a:extLst>
              <a:ext uri="{FF2B5EF4-FFF2-40B4-BE49-F238E27FC236}">
                <a16:creationId xmlns:a16="http://schemas.microsoft.com/office/drawing/2014/main" id="{E6C0BA04-3EA6-D9FD-8713-068DEE5972A1}"/>
              </a:ext>
            </a:extLst>
          </p:cNvPr>
          <p:cNvSpPr txBox="1"/>
          <p:nvPr/>
        </p:nvSpPr>
        <p:spPr>
          <a:xfrm>
            <a:off x="3042679" y="1688604"/>
            <a:ext cx="4920816" cy="194667"/>
          </a:xfrm>
          <a:prstGeom prst="rect">
            <a:avLst/>
          </a:prstGeom>
          <a:noFill/>
        </p:spPr>
        <p:txBody>
          <a:bodyPr wrap="square">
            <a:spAutoFit/>
          </a:bodyPr>
          <a:lstStyle/>
          <a:p>
            <a:pPr algn="l"/>
            <a:r>
              <a:rPr sz="1200" b="1" dirty="0">
                <a:solidFill>
                  <a:srgbClr val="E0EBEB"/>
                </a:solidFill>
                <a:latin typeface="Montserrat"/>
              </a:rPr>
              <a:t>TEMA</a:t>
            </a:r>
          </a:p>
        </p:txBody>
      </p:sp>
      <p:sp>
        <p:nvSpPr>
          <p:cNvPr id="5" name="TextBox 4">
            <a:extLst>
              <a:ext uri="{FF2B5EF4-FFF2-40B4-BE49-F238E27FC236}">
                <a16:creationId xmlns:a16="http://schemas.microsoft.com/office/drawing/2014/main" id="{1155A46B-442F-3F0F-426D-68FA41D6C7D0}"/>
              </a:ext>
            </a:extLst>
          </p:cNvPr>
          <p:cNvSpPr txBox="1"/>
          <p:nvPr/>
        </p:nvSpPr>
        <p:spPr>
          <a:xfrm>
            <a:off x="3042679" y="1972483"/>
            <a:ext cx="4920816" cy="599267"/>
          </a:xfrm>
          <a:prstGeom prst="rect">
            <a:avLst/>
          </a:prstGeom>
          <a:noFill/>
        </p:spPr>
        <p:txBody>
          <a:bodyPr wrap="square">
            <a:spAutoFit/>
          </a:bodyPr>
          <a:lstStyle/>
          <a:p>
            <a:pPr algn="l"/>
            <a:r>
              <a:rPr lang="es-ES" sz="3294" b="1" dirty="0">
                <a:solidFill>
                  <a:srgbClr val="FFFFFF"/>
                </a:solidFill>
                <a:latin typeface="Montserrat"/>
              </a:rPr>
              <a:t>El mapa del viaje</a:t>
            </a:r>
            <a:endParaRPr sz="3294" b="1" dirty="0">
              <a:solidFill>
                <a:srgbClr val="FFFFFF"/>
              </a:solidFill>
              <a:latin typeface="Montserrat"/>
            </a:endParaRPr>
          </a:p>
        </p:txBody>
      </p:sp>
      <p:sp>
        <p:nvSpPr>
          <p:cNvPr id="6" name="TextBox 5">
            <a:extLst>
              <a:ext uri="{FF2B5EF4-FFF2-40B4-BE49-F238E27FC236}">
                <a16:creationId xmlns:a16="http://schemas.microsoft.com/office/drawing/2014/main" id="{0B223183-8D3D-150E-D3ED-BBDEAC1DA3B9}"/>
              </a:ext>
            </a:extLst>
          </p:cNvPr>
          <p:cNvSpPr txBox="1"/>
          <p:nvPr/>
        </p:nvSpPr>
        <p:spPr>
          <a:xfrm>
            <a:off x="3042679" y="2574940"/>
            <a:ext cx="5364721" cy="341953"/>
          </a:xfrm>
          <a:prstGeom prst="rect">
            <a:avLst/>
          </a:prstGeom>
          <a:noFill/>
        </p:spPr>
        <p:txBody>
          <a:bodyPr wrap="square">
            <a:spAutoFit/>
          </a:bodyPr>
          <a:lstStyle/>
          <a:p>
            <a:pPr>
              <a:lnSpc>
                <a:spcPts val="2200"/>
              </a:lnSpc>
            </a:pPr>
            <a:r>
              <a:rPr lang="es-ES" sz="1200" dirty="0">
                <a:solidFill>
                  <a:srgbClr val="E0EBEB"/>
                </a:solidFill>
              </a:rPr>
              <a:t>¿Qué voy a aprender y cómo se conecta todo?</a:t>
            </a:r>
          </a:p>
        </p:txBody>
      </p:sp>
    </p:spTree>
    <p:extLst>
      <p:ext uri="{BB962C8B-B14F-4D97-AF65-F5344CB8AC3E}">
        <p14:creationId xmlns:p14="http://schemas.microsoft.com/office/powerpoint/2010/main" val="179564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6" name="Image 2" descr="preencoded.png"/>
          <p:cNvPicPr>
            <a:picLocks noChangeAspect="1"/>
          </p:cNvPicPr>
          <p:nvPr/>
        </p:nvPicPr>
        <p:blipFill>
          <a:blip r:embed="rId4">
            <a:alphaModFix amt="8000"/>
          </a:blip>
          <a:stretch>
            <a:fillRect/>
          </a:stretch>
        </p:blipFill>
        <p:spPr>
          <a:xfrm>
            <a:off x="7215188" y="-571500"/>
            <a:ext cx="2500313" cy="2500313"/>
          </a:xfrm>
          <a:prstGeom prst="rect">
            <a:avLst/>
          </a:prstGeom>
        </p:spPr>
      </p:pic>
      <p:sp>
        <p:nvSpPr>
          <p:cNvPr id="7" name="Text 1"/>
          <p:cNvSpPr/>
          <p:nvPr/>
        </p:nvSpPr>
        <p:spPr>
          <a:xfrm>
            <a:off x="571500" y="785813"/>
            <a:ext cx="653577"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Recorrido</a:t>
            </a:r>
            <a:endParaRPr lang="en-US" sz="1000" dirty="0">
              <a:latin typeface="Montserrat"/>
            </a:endParaRPr>
          </a:p>
        </p:txBody>
      </p:sp>
      <p:sp>
        <p:nvSpPr>
          <p:cNvPr id="8" name="Text 2"/>
          <p:cNvSpPr/>
          <p:nvPr/>
        </p:nvSpPr>
        <p:spPr>
          <a:xfrm>
            <a:off x="571500" y="1007269"/>
            <a:ext cx="4387420"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Tres fases: del interior al sistema</a:t>
            </a:r>
            <a:endParaRPr lang="en-US" sz="2000" dirty="0">
              <a:latin typeface="Montserrat"/>
            </a:endParaRPr>
          </a:p>
        </p:txBody>
      </p:sp>
      <p:sp>
        <p:nvSpPr>
          <p:cNvPr id="9" name="Text 3"/>
          <p:cNvSpPr/>
          <p:nvPr/>
        </p:nvSpPr>
        <p:spPr>
          <a:xfrm>
            <a:off x="742950" y="2013645"/>
            <a:ext cx="2857500" cy="135731"/>
          </a:xfrm>
          <a:prstGeom prst="rect">
            <a:avLst/>
          </a:prstGeom>
          <a:noFill/>
          <a:ln/>
        </p:spPr>
        <p:txBody>
          <a:bodyPr wrap="none" lIns="0" tIns="0" rIns="0" bIns="0" rtlCol="0" anchor="t">
            <a:spAutoFit/>
          </a:bodyPr>
          <a:lstStyle/>
          <a:p>
            <a:pPr marL="0" indent="0" algn="l">
              <a:lnSpc>
                <a:spcPts val="900"/>
              </a:lnSpc>
              <a:buNone/>
            </a:pPr>
            <a:r>
              <a:rPr lang="en-US" sz="683" b="1" kern="0" spc="1" dirty="0">
                <a:solidFill>
                  <a:srgbClr val="DC8060"/>
                </a:solidFill>
                <a:latin typeface="Montserrat"/>
              </a:rPr>
              <a:t>Fase 1 (M1-M3)</a:t>
            </a:r>
            <a:endParaRPr lang="en-US" sz="683" dirty="0">
              <a:latin typeface="Montserrat"/>
            </a:endParaRPr>
          </a:p>
        </p:txBody>
      </p:sp>
      <p:sp>
        <p:nvSpPr>
          <p:cNvPr id="10" name="Text 4"/>
          <p:cNvSpPr/>
          <p:nvPr/>
        </p:nvSpPr>
        <p:spPr>
          <a:xfrm>
            <a:off x="742950" y="2177951"/>
            <a:ext cx="285750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A3A3A"/>
                </a:solidFill>
                <a:latin typeface="Montserrat"/>
              </a:rPr>
              <a:t>Consciencia Activada</a:t>
            </a:r>
            <a:endParaRPr lang="en-US" sz="1193" dirty="0">
              <a:latin typeface="Montserrat"/>
            </a:endParaRPr>
          </a:p>
        </p:txBody>
      </p:sp>
      <p:sp>
        <p:nvSpPr>
          <p:cNvPr id="11" name="Text 5"/>
          <p:cNvSpPr/>
          <p:nvPr/>
        </p:nvSpPr>
        <p:spPr>
          <a:xfrm>
            <a:off x="742950" y="2440484"/>
            <a:ext cx="2857500" cy="175022"/>
          </a:xfrm>
          <a:prstGeom prst="rect">
            <a:avLst/>
          </a:prstGeom>
          <a:noFill/>
          <a:ln/>
        </p:spPr>
        <p:txBody>
          <a:bodyPr wrap="none" lIns="0" tIns="0" rIns="0" bIns="0" rtlCol="0" anchor="t">
            <a:spAutoFit/>
          </a:bodyPr>
          <a:lstStyle/>
          <a:p>
            <a:pPr marL="0" indent="0" algn="l">
              <a:lnSpc>
                <a:spcPts val="1200"/>
              </a:lnSpc>
              <a:buNone/>
            </a:pPr>
            <a:r>
              <a:rPr lang="en-US" sz="942" dirty="0">
                <a:solidFill>
                  <a:srgbClr val="5A6A6A"/>
                </a:solidFill>
                <a:latin typeface="Montserrat"/>
              </a:rPr>
              <a:t>El líder consigo mismo.</a:t>
            </a:r>
            <a:endParaRPr lang="en-US" sz="942" dirty="0">
              <a:latin typeface="Montserrat"/>
            </a:endParaRPr>
          </a:p>
        </p:txBody>
      </p:sp>
      <p:sp>
        <p:nvSpPr>
          <p:cNvPr id="12" name="Text 6"/>
          <p:cNvSpPr/>
          <p:nvPr/>
        </p:nvSpPr>
        <p:spPr>
          <a:xfrm>
            <a:off x="742950" y="2829818"/>
            <a:ext cx="2857500" cy="135731"/>
          </a:xfrm>
          <a:prstGeom prst="rect">
            <a:avLst/>
          </a:prstGeom>
          <a:noFill/>
          <a:ln/>
        </p:spPr>
        <p:txBody>
          <a:bodyPr wrap="none" lIns="0" tIns="0" rIns="0" bIns="0" rtlCol="0" anchor="t">
            <a:spAutoFit/>
          </a:bodyPr>
          <a:lstStyle/>
          <a:p>
            <a:pPr marL="0" indent="0" algn="l">
              <a:lnSpc>
                <a:spcPts val="900"/>
              </a:lnSpc>
              <a:buNone/>
            </a:pPr>
            <a:r>
              <a:rPr lang="en-US" sz="683" b="1" kern="0" spc="1" dirty="0">
                <a:solidFill>
                  <a:srgbClr val="4A7A7A"/>
                </a:solidFill>
                <a:latin typeface="Montserrat"/>
              </a:rPr>
              <a:t>Fase 2 (M4-M5)</a:t>
            </a:r>
            <a:endParaRPr lang="en-US" sz="683" dirty="0">
              <a:latin typeface="Montserrat"/>
            </a:endParaRPr>
          </a:p>
        </p:txBody>
      </p:sp>
      <p:sp>
        <p:nvSpPr>
          <p:cNvPr id="13" name="Text 7"/>
          <p:cNvSpPr/>
          <p:nvPr/>
        </p:nvSpPr>
        <p:spPr>
          <a:xfrm>
            <a:off x="742950" y="2994124"/>
            <a:ext cx="285750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A3A3A"/>
                </a:solidFill>
                <a:latin typeface="Montserrat"/>
              </a:rPr>
              <a:t>Consciencia Aplicada</a:t>
            </a:r>
            <a:endParaRPr lang="en-US" sz="1193" dirty="0">
              <a:latin typeface="Montserrat"/>
            </a:endParaRPr>
          </a:p>
        </p:txBody>
      </p:sp>
      <p:sp>
        <p:nvSpPr>
          <p:cNvPr id="14" name="Text 8"/>
          <p:cNvSpPr/>
          <p:nvPr/>
        </p:nvSpPr>
        <p:spPr>
          <a:xfrm>
            <a:off x="742950" y="3256657"/>
            <a:ext cx="2857500" cy="175022"/>
          </a:xfrm>
          <a:prstGeom prst="rect">
            <a:avLst/>
          </a:prstGeom>
          <a:noFill/>
          <a:ln/>
        </p:spPr>
        <p:txBody>
          <a:bodyPr wrap="none" lIns="0" tIns="0" rIns="0" bIns="0" rtlCol="0" anchor="t">
            <a:spAutoFit/>
          </a:bodyPr>
          <a:lstStyle/>
          <a:p>
            <a:pPr marL="0" indent="0" algn="l">
              <a:lnSpc>
                <a:spcPts val="1200"/>
              </a:lnSpc>
              <a:buNone/>
            </a:pPr>
            <a:r>
              <a:rPr lang="en-US" sz="942" dirty="0">
                <a:solidFill>
                  <a:srgbClr val="5A6A6A"/>
                </a:solidFill>
                <a:latin typeface="Montserrat"/>
              </a:rPr>
              <a:t>El líder con el equipo.</a:t>
            </a:r>
            <a:endParaRPr lang="en-US" sz="942" dirty="0">
              <a:latin typeface="Montserrat"/>
            </a:endParaRPr>
          </a:p>
        </p:txBody>
      </p:sp>
      <p:sp>
        <p:nvSpPr>
          <p:cNvPr id="15" name="Text 9"/>
          <p:cNvSpPr/>
          <p:nvPr/>
        </p:nvSpPr>
        <p:spPr>
          <a:xfrm>
            <a:off x="742950" y="3645991"/>
            <a:ext cx="2857500" cy="135731"/>
          </a:xfrm>
          <a:prstGeom prst="rect">
            <a:avLst/>
          </a:prstGeom>
          <a:noFill/>
          <a:ln/>
        </p:spPr>
        <p:txBody>
          <a:bodyPr wrap="none" lIns="0" tIns="0" rIns="0" bIns="0" rtlCol="0" anchor="t">
            <a:spAutoFit/>
          </a:bodyPr>
          <a:lstStyle/>
          <a:p>
            <a:pPr marL="0" indent="0" algn="l">
              <a:lnSpc>
                <a:spcPts val="900"/>
              </a:lnSpc>
              <a:buNone/>
            </a:pPr>
            <a:r>
              <a:rPr lang="en-US" sz="683" b="1" kern="0" spc="1" dirty="0">
                <a:solidFill>
                  <a:srgbClr val="2A5058"/>
                </a:solidFill>
                <a:latin typeface="Montserrat"/>
              </a:rPr>
              <a:t>Fase 3 (M6-M7)</a:t>
            </a:r>
            <a:endParaRPr lang="en-US" sz="683" dirty="0">
              <a:latin typeface="Montserrat"/>
            </a:endParaRPr>
          </a:p>
        </p:txBody>
      </p:sp>
      <p:sp>
        <p:nvSpPr>
          <p:cNvPr id="16" name="Text 10"/>
          <p:cNvSpPr/>
          <p:nvPr/>
        </p:nvSpPr>
        <p:spPr>
          <a:xfrm>
            <a:off x="742950" y="3810298"/>
            <a:ext cx="285750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A3A3A"/>
                </a:solidFill>
                <a:latin typeface="Montserrat"/>
              </a:rPr>
              <a:t>Consciencia Dirigida</a:t>
            </a:r>
            <a:endParaRPr lang="en-US" sz="1193" dirty="0">
              <a:latin typeface="Montserrat"/>
            </a:endParaRPr>
          </a:p>
        </p:txBody>
      </p:sp>
      <p:sp>
        <p:nvSpPr>
          <p:cNvPr id="17" name="Text 11"/>
          <p:cNvSpPr/>
          <p:nvPr/>
        </p:nvSpPr>
        <p:spPr>
          <a:xfrm>
            <a:off x="742950" y="4072830"/>
            <a:ext cx="2857500" cy="175022"/>
          </a:xfrm>
          <a:prstGeom prst="rect">
            <a:avLst/>
          </a:prstGeom>
          <a:noFill/>
          <a:ln/>
        </p:spPr>
        <p:txBody>
          <a:bodyPr wrap="none" lIns="0" tIns="0" rIns="0" bIns="0" rtlCol="0" anchor="t">
            <a:spAutoFit/>
          </a:bodyPr>
          <a:lstStyle/>
          <a:p>
            <a:pPr marL="0" indent="0" algn="l">
              <a:lnSpc>
                <a:spcPts val="1200"/>
              </a:lnSpc>
              <a:buNone/>
            </a:pPr>
            <a:r>
              <a:rPr lang="en-US" sz="942" dirty="0">
                <a:solidFill>
                  <a:srgbClr val="5A6A6A"/>
                </a:solidFill>
                <a:latin typeface="Montserrat"/>
              </a:rPr>
              <a:t>El líder con el sistema.</a:t>
            </a:r>
            <a:endParaRPr lang="en-US" sz="942" dirty="0">
              <a:latin typeface="Montserrat"/>
            </a:endParaRPr>
          </a:p>
        </p:txBody>
      </p:sp>
      <p:pic>
        <p:nvPicPr>
          <p:cNvPr id="21" name="Imagen 20" descr="Diagrama&#10;&#10;El contenido generado por IA puede ser incorrecto.">
            <a:extLst>
              <a:ext uri="{FF2B5EF4-FFF2-40B4-BE49-F238E27FC236}">
                <a16:creationId xmlns:a16="http://schemas.microsoft.com/office/drawing/2014/main" id="{F00FBABD-D19E-ED2C-9693-79CB31692B67}"/>
              </a:ext>
            </a:extLst>
          </p:cNvPr>
          <p:cNvPicPr>
            <a:picLocks noChangeAspect="1"/>
          </p:cNvPicPr>
          <p:nvPr/>
        </p:nvPicPr>
        <p:blipFill>
          <a:blip r:embed="rId5"/>
          <a:stretch>
            <a:fillRect/>
          </a:stretch>
        </p:blipFill>
        <p:spPr>
          <a:xfrm>
            <a:off x="3080618" y="1886843"/>
            <a:ext cx="5753501" cy="2356278"/>
          </a:xfrm>
          <a:prstGeom prst="rect">
            <a:avLst/>
          </a:prstGeom>
        </p:spPr>
      </p:pic>
    </p:spTree>
    <p:extLst>
      <p:ext uri="{BB962C8B-B14F-4D97-AF65-F5344CB8AC3E}">
        <p14:creationId xmlns:p14="http://schemas.microsoft.com/office/powerpoint/2010/main" val="370508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cxnSp>
        <p:nvCxnSpPr>
          <p:cNvPr id="45" name="Conector recto 44">
            <a:extLst>
              <a:ext uri="{FF2B5EF4-FFF2-40B4-BE49-F238E27FC236}">
                <a16:creationId xmlns:a16="http://schemas.microsoft.com/office/drawing/2014/main" id="{8030F995-1867-FE23-A5CF-CE9D72C6154A}"/>
              </a:ext>
            </a:extLst>
          </p:cNvPr>
          <p:cNvCxnSpPr/>
          <p:nvPr/>
        </p:nvCxnSpPr>
        <p:spPr>
          <a:xfrm>
            <a:off x="308963" y="1885496"/>
            <a:ext cx="853313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71500" y="456651"/>
            <a:ext cx="653577"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Recorrido</a:t>
            </a:r>
            <a:endParaRPr lang="en-US" sz="1000" dirty="0">
              <a:latin typeface="Montserrat"/>
            </a:endParaRPr>
          </a:p>
        </p:txBody>
      </p:sp>
      <p:sp>
        <p:nvSpPr>
          <p:cNvPr id="8" name="Text 2"/>
          <p:cNvSpPr/>
          <p:nvPr/>
        </p:nvSpPr>
        <p:spPr>
          <a:xfrm>
            <a:off x="571500" y="678107"/>
            <a:ext cx="2838919" cy="332655"/>
          </a:xfrm>
          <a:prstGeom prst="rect">
            <a:avLst/>
          </a:prstGeom>
          <a:noFill/>
          <a:ln/>
        </p:spPr>
        <p:txBody>
          <a:bodyPr wrap="none" lIns="0" tIns="0" rIns="0" bIns="0" rtlCol="0" anchor="t">
            <a:spAutoFit/>
          </a:bodyPr>
          <a:lstStyle/>
          <a:p>
            <a:pPr marL="0" indent="0" algn="l">
              <a:lnSpc>
                <a:spcPts val="2800"/>
              </a:lnSpc>
              <a:buNone/>
            </a:pPr>
            <a:r>
              <a:rPr lang="en-US" sz="2000" b="1" dirty="0">
                <a:solidFill>
                  <a:srgbClr val="2A3A3A"/>
                </a:solidFill>
                <a:latin typeface="Montserrat"/>
              </a:rPr>
              <a:t>El viaje de 7 módulos</a:t>
            </a:r>
            <a:endParaRPr lang="en-US" sz="2000" dirty="0">
              <a:latin typeface="Montserrat"/>
            </a:endParaRPr>
          </a:p>
        </p:txBody>
      </p:sp>
      <p:sp>
        <p:nvSpPr>
          <p:cNvPr id="9" name="Text 3"/>
          <p:cNvSpPr/>
          <p:nvPr/>
        </p:nvSpPr>
        <p:spPr>
          <a:xfrm>
            <a:off x="1420655" y="1292604"/>
            <a:ext cx="2571750" cy="221456"/>
          </a:xfrm>
          <a:prstGeom prst="rect">
            <a:avLst/>
          </a:prstGeom>
          <a:noFill/>
          <a:ln/>
        </p:spPr>
        <p:txBody>
          <a:bodyPr wrap="square" lIns="0" tIns="0" rIns="0" bIns="68072" rtlCol="0" anchor="t">
            <a:spAutoFit/>
          </a:bodyPr>
          <a:lstStyle/>
          <a:p>
            <a:pPr marL="0" indent="0" algn="l">
              <a:lnSpc>
                <a:spcPts val="900"/>
              </a:lnSpc>
              <a:buNone/>
            </a:pPr>
            <a:r>
              <a:rPr lang="en-US" sz="683" b="1" kern="0" spc="1" dirty="0">
                <a:solidFill>
                  <a:srgbClr val="DC8060"/>
                </a:solidFill>
                <a:latin typeface="Montserrat"/>
              </a:rPr>
              <a:t>Consciencia Activada</a:t>
            </a:r>
            <a:endParaRPr lang="en-US" sz="683" dirty="0">
              <a:latin typeface="Montserrat"/>
            </a:endParaRPr>
          </a:p>
        </p:txBody>
      </p:sp>
      <p:sp>
        <p:nvSpPr>
          <p:cNvPr id="10" name="Text 4"/>
          <p:cNvSpPr/>
          <p:nvPr/>
        </p:nvSpPr>
        <p:spPr>
          <a:xfrm>
            <a:off x="4135280" y="1292604"/>
            <a:ext cx="1714500" cy="221456"/>
          </a:xfrm>
          <a:prstGeom prst="rect">
            <a:avLst/>
          </a:prstGeom>
          <a:noFill/>
          <a:ln/>
        </p:spPr>
        <p:txBody>
          <a:bodyPr wrap="square" lIns="0" tIns="0" rIns="0" bIns="68072" rtlCol="0" anchor="t">
            <a:spAutoFit/>
          </a:bodyPr>
          <a:lstStyle/>
          <a:p>
            <a:pPr marL="0" indent="0" algn="l">
              <a:lnSpc>
                <a:spcPts val="900"/>
              </a:lnSpc>
              <a:buNone/>
            </a:pPr>
            <a:r>
              <a:rPr lang="en-US" sz="683" b="1" kern="0" spc="1" dirty="0">
                <a:solidFill>
                  <a:srgbClr val="5A8A96"/>
                </a:solidFill>
                <a:latin typeface="Montserrat"/>
              </a:rPr>
              <a:t>Consciencia Aplicada</a:t>
            </a:r>
            <a:endParaRPr lang="en-US" sz="683" dirty="0">
              <a:latin typeface="Montserrat"/>
            </a:endParaRPr>
          </a:p>
        </p:txBody>
      </p:sp>
      <p:sp>
        <p:nvSpPr>
          <p:cNvPr id="11" name="Text 5"/>
          <p:cNvSpPr/>
          <p:nvPr/>
        </p:nvSpPr>
        <p:spPr>
          <a:xfrm>
            <a:off x="5992655" y="1292604"/>
            <a:ext cx="1714500" cy="221456"/>
          </a:xfrm>
          <a:prstGeom prst="rect">
            <a:avLst/>
          </a:prstGeom>
          <a:noFill/>
          <a:ln/>
        </p:spPr>
        <p:txBody>
          <a:bodyPr wrap="square" lIns="0" tIns="0" rIns="0" bIns="68072" rtlCol="0" anchor="t">
            <a:spAutoFit/>
          </a:bodyPr>
          <a:lstStyle/>
          <a:p>
            <a:pPr marL="0" indent="0" algn="l">
              <a:lnSpc>
                <a:spcPts val="900"/>
              </a:lnSpc>
              <a:buNone/>
            </a:pPr>
            <a:r>
              <a:rPr lang="en-US" sz="683" b="1" kern="0" spc="1" dirty="0">
                <a:solidFill>
                  <a:srgbClr val="2A5058"/>
                </a:solidFill>
                <a:latin typeface="Montserrat"/>
              </a:rPr>
              <a:t>Consciencia Dirigida</a:t>
            </a:r>
            <a:endParaRPr lang="en-US" sz="683" dirty="0">
              <a:latin typeface="Montserrat"/>
            </a:endParaRPr>
          </a:p>
        </p:txBody>
      </p:sp>
      <p:sp>
        <p:nvSpPr>
          <p:cNvPr id="12" name="Shape 6"/>
          <p:cNvSpPr/>
          <p:nvPr/>
        </p:nvSpPr>
        <p:spPr>
          <a:xfrm>
            <a:off x="563405" y="1728373"/>
            <a:ext cx="285750" cy="285750"/>
          </a:xfrm>
          <a:prstGeom prst="ellipse">
            <a:avLst/>
          </a:prstGeom>
          <a:solidFill>
            <a:srgbClr val="FFFFFF"/>
          </a:solidFill>
          <a:ln w="18288">
            <a:solidFill>
              <a:srgbClr val="8A9696"/>
            </a:solidFill>
            <a:prstDash val="solid"/>
          </a:ln>
        </p:spPr>
        <p:txBody>
          <a:bodyPr/>
          <a:lstStyle/>
          <a:p>
            <a:endParaRPr lang="es-ES">
              <a:latin typeface="Montserrat"/>
            </a:endParaRPr>
          </a:p>
        </p:txBody>
      </p:sp>
      <p:sp>
        <p:nvSpPr>
          <p:cNvPr id="13" name="Text 7"/>
          <p:cNvSpPr/>
          <p:nvPr/>
        </p:nvSpPr>
        <p:spPr>
          <a:xfrm>
            <a:off x="563405"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8A9696"/>
                </a:solidFill>
                <a:latin typeface="Montserrat"/>
              </a:rPr>
              <a:t>0</a:t>
            </a:r>
            <a:endParaRPr lang="en-US" sz="683" dirty="0">
              <a:latin typeface="Montserrat"/>
            </a:endParaRPr>
          </a:p>
        </p:txBody>
      </p:sp>
      <p:sp>
        <p:nvSpPr>
          <p:cNvPr id="14" name="Shape 8"/>
          <p:cNvSpPr/>
          <p:nvPr/>
        </p:nvSpPr>
        <p:spPr>
          <a:xfrm>
            <a:off x="1665580" y="1728373"/>
            <a:ext cx="285750" cy="285750"/>
          </a:xfrm>
          <a:prstGeom prst="ellipse">
            <a:avLst/>
          </a:prstGeom>
          <a:solidFill>
            <a:srgbClr val="FDF6F3"/>
          </a:solidFill>
          <a:ln w="18288">
            <a:solidFill>
              <a:srgbClr val="DC8060"/>
            </a:solidFill>
            <a:prstDash val="solid"/>
          </a:ln>
        </p:spPr>
        <p:txBody>
          <a:bodyPr/>
          <a:lstStyle/>
          <a:p>
            <a:endParaRPr lang="es-ES">
              <a:latin typeface="Montserrat"/>
            </a:endParaRPr>
          </a:p>
        </p:txBody>
      </p:sp>
      <p:sp>
        <p:nvSpPr>
          <p:cNvPr id="15" name="Text 9"/>
          <p:cNvSpPr/>
          <p:nvPr/>
        </p:nvSpPr>
        <p:spPr>
          <a:xfrm>
            <a:off x="1665580"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DC8060"/>
                </a:solidFill>
                <a:latin typeface="Montserrat"/>
              </a:rPr>
              <a:t>1</a:t>
            </a:r>
            <a:endParaRPr lang="en-US" sz="683" dirty="0">
              <a:latin typeface="Montserrat"/>
            </a:endParaRPr>
          </a:p>
        </p:txBody>
      </p:sp>
      <p:sp>
        <p:nvSpPr>
          <p:cNvPr id="16" name="Shape 10"/>
          <p:cNvSpPr/>
          <p:nvPr/>
        </p:nvSpPr>
        <p:spPr>
          <a:xfrm>
            <a:off x="2767754" y="1728373"/>
            <a:ext cx="285750" cy="285750"/>
          </a:xfrm>
          <a:prstGeom prst="ellipse">
            <a:avLst/>
          </a:prstGeom>
          <a:solidFill>
            <a:srgbClr val="FDF6F3"/>
          </a:solidFill>
          <a:ln w="18288">
            <a:solidFill>
              <a:srgbClr val="DC8060"/>
            </a:solidFill>
            <a:prstDash val="solid"/>
          </a:ln>
        </p:spPr>
        <p:txBody>
          <a:bodyPr/>
          <a:lstStyle/>
          <a:p>
            <a:endParaRPr lang="es-ES">
              <a:latin typeface="Montserrat"/>
            </a:endParaRPr>
          </a:p>
        </p:txBody>
      </p:sp>
      <p:sp>
        <p:nvSpPr>
          <p:cNvPr id="17" name="Text 11"/>
          <p:cNvSpPr/>
          <p:nvPr/>
        </p:nvSpPr>
        <p:spPr>
          <a:xfrm>
            <a:off x="2767754"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DC8060"/>
                </a:solidFill>
                <a:latin typeface="Montserrat"/>
              </a:rPr>
              <a:t>2</a:t>
            </a:r>
            <a:endParaRPr lang="en-US" sz="683" dirty="0">
              <a:latin typeface="Montserrat"/>
            </a:endParaRPr>
          </a:p>
        </p:txBody>
      </p:sp>
      <p:sp>
        <p:nvSpPr>
          <p:cNvPr id="18" name="Shape 12"/>
          <p:cNvSpPr/>
          <p:nvPr/>
        </p:nvSpPr>
        <p:spPr>
          <a:xfrm>
            <a:off x="3869929" y="1728373"/>
            <a:ext cx="285750" cy="285750"/>
          </a:xfrm>
          <a:prstGeom prst="ellipse">
            <a:avLst/>
          </a:prstGeom>
          <a:solidFill>
            <a:srgbClr val="FDF6F3"/>
          </a:solidFill>
          <a:ln w="18288">
            <a:solidFill>
              <a:srgbClr val="DC8060"/>
            </a:solidFill>
            <a:prstDash val="solid"/>
          </a:ln>
        </p:spPr>
        <p:txBody>
          <a:bodyPr/>
          <a:lstStyle/>
          <a:p>
            <a:endParaRPr lang="es-ES">
              <a:latin typeface="Montserrat"/>
            </a:endParaRPr>
          </a:p>
        </p:txBody>
      </p:sp>
      <p:sp>
        <p:nvSpPr>
          <p:cNvPr id="19" name="Text 13"/>
          <p:cNvSpPr/>
          <p:nvPr/>
        </p:nvSpPr>
        <p:spPr>
          <a:xfrm>
            <a:off x="3869929"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DC8060"/>
                </a:solidFill>
                <a:latin typeface="Montserrat"/>
              </a:rPr>
              <a:t>3</a:t>
            </a:r>
            <a:endParaRPr lang="en-US" sz="683" dirty="0">
              <a:latin typeface="Montserrat"/>
            </a:endParaRPr>
          </a:p>
        </p:txBody>
      </p:sp>
      <p:sp>
        <p:nvSpPr>
          <p:cNvPr id="20" name="Shape 14"/>
          <p:cNvSpPr/>
          <p:nvPr/>
        </p:nvSpPr>
        <p:spPr>
          <a:xfrm>
            <a:off x="4972103" y="1728373"/>
            <a:ext cx="285750" cy="285750"/>
          </a:xfrm>
          <a:prstGeom prst="ellipse">
            <a:avLst/>
          </a:prstGeom>
          <a:solidFill>
            <a:srgbClr val="F2F7F7"/>
          </a:solidFill>
          <a:ln w="18288">
            <a:solidFill>
              <a:srgbClr val="5A8A96"/>
            </a:solidFill>
            <a:prstDash val="solid"/>
          </a:ln>
        </p:spPr>
        <p:txBody>
          <a:bodyPr/>
          <a:lstStyle/>
          <a:p>
            <a:endParaRPr lang="es-ES">
              <a:latin typeface="Montserrat"/>
            </a:endParaRPr>
          </a:p>
        </p:txBody>
      </p:sp>
      <p:sp>
        <p:nvSpPr>
          <p:cNvPr id="21" name="Text 15"/>
          <p:cNvSpPr/>
          <p:nvPr/>
        </p:nvSpPr>
        <p:spPr>
          <a:xfrm>
            <a:off x="4972103"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5A8A96"/>
                </a:solidFill>
                <a:latin typeface="Montserrat"/>
              </a:rPr>
              <a:t>4</a:t>
            </a:r>
            <a:endParaRPr lang="en-US" sz="683" dirty="0">
              <a:latin typeface="Montserrat"/>
            </a:endParaRPr>
          </a:p>
        </p:txBody>
      </p:sp>
      <p:sp>
        <p:nvSpPr>
          <p:cNvPr id="22" name="Shape 16"/>
          <p:cNvSpPr/>
          <p:nvPr/>
        </p:nvSpPr>
        <p:spPr>
          <a:xfrm>
            <a:off x="6074278" y="1728373"/>
            <a:ext cx="285750" cy="285750"/>
          </a:xfrm>
          <a:prstGeom prst="ellipse">
            <a:avLst/>
          </a:prstGeom>
          <a:solidFill>
            <a:srgbClr val="F2F7F7"/>
          </a:solidFill>
          <a:ln w="18288">
            <a:solidFill>
              <a:srgbClr val="5A8A96"/>
            </a:solidFill>
            <a:prstDash val="solid"/>
          </a:ln>
        </p:spPr>
        <p:txBody>
          <a:bodyPr/>
          <a:lstStyle/>
          <a:p>
            <a:endParaRPr lang="es-ES">
              <a:latin typeface="Montserrat"/>
            </a:endParaRPr>
          </a:p>
        </p:txBody>
      </p:sp>
      <p:sp>
        <p:nvSpPr>
          <p:cNvPr id="23" name="Text 17"/>
          <p:cNvSpPr/>
          <p:nvPr/>
        </p:nvSpPr>
        <p:spPr>
          <a:xfrm>
            <a:off x="6074278"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5A8A96"/>
                </a:solidFill>
                <a:latin typeface="Montserrat"/>
              </a:rPr>
              <a:t>5</a:t>
            </a:r>
            <a:endParaRPr lang="en-US" sz="683" dirty="0">
              <a:latin typeface="Montserrat"/>
            </a:endParaRPr>
          </a:p>
        </p:txBody>
      </p:sp>
      <p:sp>
        <p:nvSpPr>
          <p:cNvPr id="24" name="Shape 18"/>
          <p:cNvSpPr/>
          <p:nvPr/>
        </p:nvSpPr>
        <p:spPr>
          <a:xfrm>
            <a:off x="7176453" y="1728373"/>
            <a:ext cx="285750" cy="285750"/>
          </a:xfrm>
          <a:prstGeom prst="ellipse">
            <a:avLst/>
          </a:prstGeom>
          <a:solidFill>
            <a:srgbClr val="E0EBEB"/>
          </a:solidFill>
          <a:ln w="18288">
            <a:solidFill>
              <a:srgbClr val="2A5058"/>
            </a:solidFill>
            <a:prstDash val="solid"/>
          </a:ln>
        </p:spPr>
        <p:txBody>
          <a:bodyPr/>
          <a:lstStyle/>
          <a:p>
            <a:endParaRPr lang="es-ES">
              <a:latin typeface="Montserrat"/>
            </a:endParaRPr>
          </a:p>
        </p:txBody>
      </p:sp>
      <p:sp>
        <p:nvSpPr>
          <p:cNvPr id="25" name="Text 19"/>
          <p:cNvSpPr/>
          <p:nvPr/>
        </p:nvSpPr>
        <p:spPr>
          <a:xfrm>
            <a:off x="7176453"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2A5058"/>
                </a:solidFill>
                <a:latin typeface="Montserrat"/>
              </a:rPr>
              <a:t>6</a:t>
            </a:r>
            <a:endParaRPr lang="en-US" sz="683" dirty="0">
              <a:latin typeface="Montserrat"/>
            </a:endParaRPr>
          </a:p>
        </p:txBody>
      </p:sp>
      <p:sp>
        <p:nvSpPr>
          <p:cNvPr id="26" name="Shape 20"/>
          <p:cNvSpPr/>
          <p:nvPr/>
        </p:nvSpPr>
        <p:spPr>
          <a:xfrm>
            <a:off x="8278627" y="1728373"/>
            <a:ext cx="285750" cy="285750"/>
          </a:xfrm>
          <a:prstGeom prst="ellipse">
            <a:avLst/>
          </a:prstGeom>
          <a:solidFill>
            <a:srgbClr val="E0EBEB"/>
          </a:solidFill>
          <a:ln w="18288">
            <a:solidFill>
              <a:srgbClr val="2A5058"/>
            </a:solidFill>
            <a:prstDash val="solid"/>
          </a:ln>
        </p:spPr>
        <p:txBody>
          <a:bodyPr/>
          <a:lstStyle/>
          <a:p>
            <a:endParaRPr lang="es-ES">
              <a:latin typeface="Montserrat"/>
            </a:endParaRPr>
          </a:p>
        </p:txBody>
      </p:sp>
      <p:sp>
        <p:nvSpPr>
          <p:cNvPr id="27" name="Text 21"/>
          <p:cNvSpPr/>
          <p:nvPr/>
        </p:nvSpPr>
        <p:spPr>
          <a:xfrm>
            <a:off x="8278627" y="1728373"/>
            <a:ext cx="285750" cy="285750"/>
          </a:xfrm>
          <a:prstGeom prst="rect">
            <a:avLst/>
          </a:prstGeom>
          <a:noFill/>
          <a:ln/>
        </p:spPr>
        <p:txBody>
          <a:bodyPr wrap="square" lIns="0" tIns="0" rIns="0" bIns="0" rtlCol="0" anchor="ctr">
            <a:spAutoFit/>
          </a:bodyPr>
          <a:lstStyle/>
          <a:p>
            <a:pPr marL="0" indent="0" algn="ctr">
              <a:lnSpc>
                <a:spcPts val="900"/>
              </a:lnSpc>
              <a:buNone/>
            </a:pPr>
            <a:r>
              <a:rPr lang="en-US" sz="683" b="1" dirty="0">
                <a:solidFill>
                  <a:srgbClr val="2A5058"/>
                </a:solidFill>
                <a:latin typeface="Montserrat"/>
              </a:rPr>
              <a:t>7</a:t>
            </a:r>
            <a:endParaRPr lang="en-US" sz="683" dirty="0">
              <a:latin typeface="Montserrat"/>
            </a:endParaRPr>
          </a:p>
        </p:txBody>
      </p:sp>
      <p:sp>
        <p:nvSpPr>
          <p:cNvPr id="28" name="Text 22"/>
          <p:cNvSpPr/>
          <p:nvPr/>
        </p:nvSpPr>
        <p:spPr>
          <a:xfrm>
            <a:off x="844830"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M0</a:t>
            </a:r>
            <a:endParaRPr lang="en-US" sz="683" dirty="0">
              <a:latin typeface="Montserrat"/>
            </a:endParaRPr>
          </a:p>
        </p:txBody>
      </p:sp>
      <p:sp>
        <p:nvSpPr>
          <p:cNvPr id="29" name="Text 23"/>
          <p:cNvSpPr/>
          <p:nvPr/>
        </p:nvSpPr>
        <p:spPr>
          <a:xfrm>
            <a:off x="583971" y="2407029"/>
            <a:ext cx="673243" cy="137154"/>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2A3A3A"/>
                </a:solidFill>
                <a:latin typeface="Montserrat"/>
              </a:rPr>
              <a:t>El momento</a:t>
            </a:r>
            <a:endParaRPr lang="en-US" sz="784" dirty="0">
              <a:latin typeface="Montserrat"/>
            </a:endParaRPr>
          </a:p>
        </p:txBody>
      </p:sp>
      <p:sp>
        <p:nvSpPr>
          <p:cNvPr id="30" name="Text 24"/>
          <p:cNvSpPr/>
          <p:nvPr/>
        </p:nvSpPr>
        <p:spPr>
          <a:xfrm>
            <a:off x="1885752"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M1</a:t>
            </a:r>
            <a:endParaRPr lang="en-US" sz="683" dirty="0">
              <a:latin typeface="Montserrat"/>
            </a:endParaRPr>
          </a:p>
        </p:txBody>
      </p:sp>
      <p:sp>
        <p:nvSpPr>
          <p:cNvPr id="31" name="Text 25"/>
          <p:cNvSpPr/>
          <p:nvPr/>
        </p:nvSpPr>
        <p:spPr>
          <a:xfrm>
            <a:off x="1666389" y="2407029"/>
            <a:ext cx="590252" cy="137154"/>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2A3A3A"/>
                </a:solidFill>
                <a:latin typeface="Montserrat"/>
              </a:rPr>
              <a:t>Lo que soy</a:t>
            </a:r>
            <a:endParaRPr lang="en-US" sz="784" dirty="0">
              <a:latin typeface="Montserrat"/>
            </a:endParaRPr>
          </a:p>
        </p:txBody>
      </p:sp>
      <p:sp>
        <p:nvSpPr>
          <p:cNvPr id="32" name="Text 26"/>
          <p:cNvSpPr/>
          <p:nvPr/>
        </p:nvSpPr>
        <p:spPr>
          <a:xfrm>
            <a:off x="2926675"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M2</a:t>
            </a:r>
            <a:endParaRPr lang="en-US" sz="683" dirty="0">
              <a:latin typeface="Montserrat"/>
            </a:endParaRPr>
          </a:p>
        </p:txBody>
      </p:sp>
      <p:sp>
        <p:nvSpPr>
          <p:cNvPr id="33" name="Text 27"/>
          <p:cNvSpPr/>
          <p:nvPr/>
        </p:nvSpPr>
        <p:spPr>
          <a:xfrm>
            <a:off x="2676392" y="2407029"/>
            <a:ext cx="652090" cy="137154"/>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2A3A3A"/>
                </a:solidFill>
                <a:latin typeface="Montserrat"/>
              </a:rPr>
              <a:t>Cómo estoy</a:t>
            </a:r>
            <a:endParaRPr lang="en-US" sz="784" dirty="0">
              <a:latin typeface="Montserrat"/>
            </a:endParaRPr>
          </a:p>
        </p:txBody>
      </p:sp>
      <p:sp>
        <p:nvSpPr>
          <p:cNvPr id="34" name="Text 28"/>
          <p:cNvSpPr/>
          <p:nvPr/>
        </p:nvSpPr>
        <p:spPr>
          <a:xfrm>
            <a:off x="3967597"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M3</a:t>
            </a:r>
            <a:endParaRPr lang="en-US" sz="683" dirty="0">
              <a:latin typeface="Montserrat"/>
            </a:endParaRPr>
          </a:p>
        </p:txBody>
      </p:sp>
      <p:sp>
        <p:nvSpPr>
          <p:cNvPr id="35" name="Text 29"/>
          <p:cNvSpPr/>
          <p:nvPr/>
        </p:nvSpPr>
        <p:spPr>
          <a:xfrm>
            <a:off x="3686173" y="2407029"/>
            <a:ext cx="714375" cy="27430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2A3A3A"/>
                </a:solidFill>
                <a:latin typeface="Montserrat"/>
              </a:rPr>
              <a:t>Lo que pienso</a:t>
            </a:r>
            <a:endParaRPr lang="en-US" sz="784" dirty="0">
              <a:latin typeface="Montserrat"/>
            </a:endParaRPr>
          </a:p>
        </p:txBody>
      </p:sp>
      <p:sp>
        <p:nvSpPr>
          <p:cNvPr id="36" name="Text 30"/>
          <p:cNvSpPr/>
          <p:nvPr/>
        </p:nvSpPr>
        <p:spPr>
          <a:xfrm>
            <a:off x="5008520"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M4</a:t>
            </a:r>
            <a:endParaRPr lang="en-US" sz="683" dirty="0">
              <a:latin typeface="Montserrat"/>
            </a:endParaRPr>
          </a:p>
        </p:txBody>
      </p:sp>
      <p:sp>
        <p:nvSpPr>
          <p:cNvPr id="37" name="Text 31"/>
          <p:cNvSpPr/>
          <p:nvPr/>
        </p:nvSpPr>
        <p:spPr>
          <a:xfrm>
            <a:off x="4727095" y="2407029"/>
            <a:ext cx="714375" cy="27430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2A3A3A"/>
                </a:solidFill>
                <a:latin typeface="Montserrat"/>
              </a:rPr>
              <a:t>Lo que necesito</a:t>
            </a:r>
            <a:endParaRPr lang="en-US" sz="784" dirty="0">
              <a:latin typeface="Montserrat"/>
            </a:endParaRPr>
          </a:p>
        </p:txBody>
      </p:sp>
      <p:sp>
        <p:nvSpPr>
          <p:cNvPr id="38" name="Text 32"/>
          <p:cNvSpPr/>
          <p:nvPr/>
        </p:nvSpPr>
        <p:spPr>
          <a:xfrm>
            <a:off x="6049442"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M5</a:t>
            </a:r>
            <a:endParaRPr lang="en-US" sz="683" dirty="0">
              <a:latin typeface="Montserrat"/>
            </a:endParaRPr>
          </a:p>
        </p:txBody>
      </p:sp>
      <p:sp>
        <p:nvSpPr>
          <p:cNvPr id="39" name="Text 33"/>
          <p:cNvSpPr/>
          <p:nvPr/>
        </p:nvSpPr>
        <p:spPr>
          <a:xfrm>
            <a:off x="5768018" y="2407029"/>
            <a:ext cx="714375" cy="27430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2A3A3A"/>
                </a:solidFill>
                <a:latin typeface="Montserrat"/>
              </a:rPr>
              <a:t>Lo que necesitamos</a:t>
            </a:r>
            <a:endParaRPr lang="en-US" sz="784" dirty="0">
              <a:latin typeface="Montserrat"/>
            </a:endParaRPr>
          </a:p>
        </p:txBody>
      </p:sp>
      <p:sp>
        <p:nvSpPr>
          <p:cNvPr id="40" name="Text 34"/>
          <p:cNvSpPr/>
          <p:nvPr/>
        </p:nvSpPr>
        <p:spPr>
          <a:xfrm>
            <a:off x="7090365"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M6</a:t>
            </a:r>
            <a:endParaRPr lang="en-US" sz="683" dirty="0">
              <a:latin typeface="Montserrat"/>
            </a:endParaRPr>
          </a:p>
        </p:txBody>
      </p:sp>
      <p:sp>
        <p:nvSpPr>
          <p:cNvPr id="41" name="Text 35"/>
          <p:cNvSpPr/>
          <p:nvPr/>
        </p:nvSpPr>
        <p:spPr>
          <a:xfrm>
            <a:off x="6808940" y="2407029"/>
            <a:ext cx="714375" cy="27430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2A3A3A"/>
                </a:solidFill>
                <a:latin typeface="Montserrat"/>
              </a:rPr>
              <a:t>Lo que quiero</a:t>
            </a:r>
            <a:endParaRPr lang="en-US" sz="784" dirty="0">
              <a:latin typeface="Montserrat"/>
            </a:endParaRPr>
          </a:p>
        </p:txBody>
      </p:sp>
      <p:sp>
        <p:nvSpPr>
          <p:cNvPr id="42" name="Text 36"/>
          <p:cNvSpPr/>
          <p:nvPr/>
        </p:nvSpPr>
        <p:spPr>
          <a:xfrm>
            <a:off x="8131287" y="2228436"/>
            <a:ext cx="151526" cy="135731"/>
          </a:xfrm>
          <a:prstGeom prst="rect">
            <a:avLst/>
          </a:prstGeom>
          <a:noFill/>
          <a:ln/>
        </p:spPr>
        <p:txBody>
          <a:bodyPr wrap="none" lIns="0" tIns="0" rIns="0" bIns="0" rtlCol="0" anchor="t">
            <a:spAutoFit/>
          </a:bodyPr>
          <a:lstStyle/>
          <a:p>
            <a:pPr marL="0" indent="0" algn="ctr">
              <a:lnSpc>
                <a:spcPts val="900"/>
              </a:lnSpc>
              <a:buNone/>
            </a:pPr>
            <a:r>
              <a:rPr lang="en-US" sz="683" b="1" dirty="0">
                <a:solidFill>
                  <a:srgbClr val="8A9696"/>
                </a:solidFill>
                <a:latin typeface="Montserrat"/>
              </a:rPr>
              <a:t>M7</a:t>
            </a:r>
            <a:endParaRPr lang="en-US" sz="683" dirty="0">
              <a:latin typeface="Montserrat"/>
            </a:endParaRPr>
          </a:p>
        </p:txBody>
      </p:sp>
      <p:sp>
        <p:nvSpPr>
          <p:cNvPr id="43" name="Text 37"/>
          <p:cNvSpPr/>
          <p:nvPr/>
        </p:nvSpPr>
        <p:spPr>
          <a:xfrm>
            <a:off x="7849863" y="2407029"/>
            <a:ext cx="714375" cy="27430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2A3A3A"/>
                </a:solidFill>
                <a:latin typeface="Montserrat"/>
              </a:rPr>
              <a:t>Lo que está bien</a:t>
            </a:r>
            <a:endParaRPr lang="en-US" sz="784" dirty="0">
              <a:latin typeface="Montserrat"/>
            </a:endParaRPr>
          </a:p>
        </p:txBody>
      </p:sp>
      <p:pic>
        <p:nvPicPr>
          <p:cNvPr id="49" name="Imagen 48" descr="Diagrama&#10;&#10;El contenido generado por IA puede ser incorrecto.">
            <a:extLst>
              <a:ext uri="{FF2B5EF4-FFF2-40B4-BE49-F238E27FC236}">
                <a16:creationId xmlns:a16="http://schemas.microsoft.com/office/drawing/2014/main" id="{D17CA1FB-B879-8D43-5472-A9B193B7C75B}"/>
              </a:ext>
            </a:extLst>
          </p:cNvPr>
          <p:cNvPicPr>
            <a:picLocks noChangeAspect="1"/>
          </p:cNvPicPr>
          <p:nvPr/>
        </p:nvPicPr>
        <p:blipFill>
          <a:blip r:embed="rId4"/>
          <a:stretch>
            <a:fillRect/>
          </a:stretch>
        </p:blipFill>
        <p:spPr>
          <a:xfrm>
            <a:off x="996356" y="2929381"/>
            <a:ext cx="6997309" cy="2093510"/>
          </a:xfrm>
          <a:prstGeom prst="rect">
            <a:avLst/>
          </a:prstGeom>
        </p:spPr>
      </p:pic>
    </p:spTree>
    <p:extLst>
      <p:ext uri="{BB962C8B-B14F-4D97-AF65-F5344CB8AC3E}">
        <p14:creationId xmlns:p14="http://schemas.microsoft.com/office/powerpoint/2010/main" val="66064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jpg"/>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714375" y="1617166"/>
            <a:ext cx="1471054" cy="1028700"/>
          </a:xfrm>
          <a:prstGeom prst="rect">
            <a:avLst/>
          </a:prstGeom>
          <a:noFill/>
        </p:spPr>
        <p:txBody>
          <a:bodyPr wrap="square">
            <a:spAutoFit/>
          </a:bodyPr>
          <a:lstStyle/>
          <a:p>
            <a:pPr algn="l"/>
            <a:r>
              <a:rPr sz="9327" b="1">
                <a:solidFill>
                  <a:srgbClr val="DC8060"/>
                </a:solidFill>
                <a:latin typeface="Montserrat"/>
              </a:rPr>
              <a:t>01</a:t>
            </a:r>
          </a:p>
        </p:txBody>
      </p:sp>
      <p:sp>
        <p:nvSpPr>
          <p:cNvPr id="4" name="TextBox 3"/>
          <p:cNvSpPr txBox="1"/>
          <p:nvPr/>
        </p:nvSpPr>
        <p:spPr>
          <a:xfrm>
            <a:off x="3042679" y="1688604"/>
            <a:ext cx="4920816" cy="194667"/>
          </a:xfrm>
          <a:prstGeom prst="rect">
            <a:avLst/>
          </a:prstGeom>
          <a:noFill/>
        </p:spPr>
        <p:txBody>
          <a:bodyPr wrap="square">
            <a:spAutoFit/>
          </a:bodyPr>
          <a:lstStyle/>
          <a:p>
            <a:pPr algn="l"/>
            <a:r>
              <a:rPr sz="1200" b="1" dirty="0">
                <a:solidFill>
                  <a:srgbClr val="E0EBEB"/>
                </a:solidFill>
                <a:latin typeface="Montserrat"/>
              </a:rPr>
              <a:t>TEMA</a:t>
            </a:r>
          </a:p>
        </p:txBody>
      </p:sp>
      <p:sp>
        <p:nvSpPr>
          <p:cNvPr id="5" name="TextBox 4"/>
          <p:cNvSpPr txBox="1"/>
          <p:nvPr/>
        </p:nvSpPr>
        <p:spPr>
          <a:xfrm>
            <a:off x="3042679" y="1972483"/>
            <a:ext cx="4920816" cy="599267"/>
          </a:xfrm>
          <a:prstGeom prst="rect">
            <a:avLst/>
          </a:prstGeom>
          <a:noFill/>
        </p:spPr>
        <p:txBody>
          <a:bodyPr wrap="square">
            <a:spAutoFit/>
          </a:bodyPr>
          <a:lstStyle/>
          <a:p>
            <a:pPr algn="l"/>
            <a:r>
              <a:rPr lang="es-ES" sz="3294" b="1" dirty="0">
                <a:solidFill>
                  <a:srgbClr val="FFFFFF"/>
                </a:solidFill>
                <a:latin typeface="Montserrat"/>
              </a:rPr>
              <a:t>La tormenta perfecta</a:t>
            </a:r>
            <a:endParaRPr sz="3294" b="1" dirty="0">
              <a:solidFill>
                <a:srgbClr val="FFFFFF"/>
              </a:solidFill>
              <a:latin typeface="Montserrat"/>
            </a:endParaRPr>
          </a:p>
        </p:txBody>
      </p:sp>
      <p:sp>
        <p:nvSpPr>
          <p:cNvPr id="6" name="TextBox 5"/>
          <p:cNvSpPr txBox="1"/>
          <p:nvPr/>
        </p:nvSpPr>
        <p:spPr>
          <a:xfrm>
            <a:off x="3075504" y="2711173"/>
            <a:ext cx="4920816" cy="280029"/>
          </a:xfrm>
          <a:prstGeom prst="rect">
            <a:avLst/>
          </a:prstGeom>
          <a:noFill/>
        </p:spPr>
        <p:txBody>
          <a:bodyPr wrap="square">
            <a:spAutoFit/>
          </a:bodyPr>
          <a:lstStyle/>
          <a:p>
            <a:pPr algn="l"/>
            <a:r>
              <a:rPr lang="es-ES" sz="1200" b="0" dirty="0">
                <a:solidFill>
                  <a:srgbClr val="E0EBEB"/>
                </a:solidFill>
                <a:latin typeface="Montserrat"/>
              </a:rPr>
              <a:t>¿Qué está pasando que hace liderar tan difícil?</a:t>
            </a:r>
          </a:p>
        </p:txBody>
      </p:sp>
    </p:spTree>
    <p:extLst>
      <p:ext uri="{BB962C8B-B14F-4D97-AF65-F5344CB8AC3E}">
        <p14:creationId xmlns:p14="http://schemas.microsoft.com/office/powerpoint/2010/main" val="217243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7" name="Text 1"/>
          <p:cNvSpPr/>
          <p:nvPr/>
        </p:nvSpPr>
        <p:spPr>
          <a:xfrm>
            <a:off x="571500" y="571500"/>
            <a:ext cx="1262140" cy="108619"/>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DC8060"/>
                </a:solidFill>
                <a:latin typeface="Montserrat"/>
              </a:rPr>
              <a:t>Arco del Programa</a:t>
            </a:r>
            <a:endParaRPr lang="en-US" sz="1000" dirty="0">
              <a:latin typeface="Montserrat"/>
            </a:endParaRPr>
          </a:p>
        </p:txBody>
      </p:sp>
      <p:sp>
        <p:nvSpPr>
          <p:cNvPr id="8" name="Text 2"/>
          <p:cNvSpPr/>
          <p:nvPr/>
        </p:nvSpPr>
        <p:spPr>
          <a:xfrm>
            <a:off x="571500" y="744736"/>
            <a:ext cx="3850413" cy="307777"/>
          </a:xfrm>
          <a:prstGeom prst="rect">
            <a:avLst/>
          </a:prstGeom>
          <a:noFill/>
          <a:ln/>
        </p:spPr>
        <p:txBody>
          <a:bodyPr wrap="none" lIns="0" tIns="0" rIns="0" bIns="0" rtlCol="0" anchor="t">
            <a:spAutoFit/>
          </a:bodyPr>
          <a:lstStyle/>
          <a:p>
            <a:pPr marL="0" indent="0" algn="l">
              <a:lnSpc>
                <a:spcPts val="2400"/>
              </a:lnSpc>
              <a:buNone/>
            </a:pPr>
            <a:r>
              <a:rPr lang="en-US" sz="2000" b="1" dirty="0">
                <a:solidFill>
                  <a:srgbClr val="2A3A3A"/>
                </a:solidFill>
                <a:latin typeface="Montserrat"/>
              </a:rPr>
              <a:t>La semilla y sus capacidades</a:t>
            </a:r>
            <a:endParaRPr lang="en-US" sz="2000" dirty="0">
              <a:latin typeface="Montserrat"/>
            </a:endParaRPr>
          </a:p>
        </p:txBody>
      </p:sp>
      <p:sp>
        <p:nvSpPr>
          <p:cNvPr id="9" name="Shape 3"/>
          <p:cNvSpPr/>
          <p:nvPr/>
        </p:nvSpPr>
        <p:spPr>
          <a:xfrm>
            <a:off x="340107" y="1619548"/>
            <a:ext cx="357188" cy="200025"/>
          </a:xfrm>
          <a:prstGeom prst="roundRect">
            <a:avLst/>
          </a:prstGeom>
          <a:solidFill>
            <a:srgbClr val="DC8060"/>
          </a:solidFill>
          <a:ln/>
        </p:spPr>
        <p:txBody>
          <a:bodyPr/>
          <a:lstStyle/>
          <a:p>
            <a:endParaRPr lang="es-ES" sz="900">
              <a:latin typeface="Montserrat"/>
            </a:endParaRPr>
          </a:p>
        </p:txBody>
      </p:sp>
      <p:sp>
        <p:nvSpPr>
          <p:cNvPr id="10" name="Text 4"/>
          <p:cNvSpPr/>
          <p:nvPr/>
        </p:nvSpPr>
        <p:spPr>
          <a:xfrm>
            <a:off x="340107" y="1666821"/>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M1</a:t>
            </a:r>
            <a:endParaRPr lang="en-US" sz="900" dirty="0">
              <a:latin typeface="Montserrat"/>
            </a:endParaRPr>
          </a:p>
        </p:txBody>
      </p:sp>
      <p:sp>
        <p:nvSpPr>
          <p:cNvPr id="11" name="Text 5"/>
          <p:cNvSpPr/>
          <p:nvPr/>
        </p:nvSpPr>
        <p:spPr>
          <a:xfrm>
            <a:off x="840170" y="1632050"/>
            <a:ext cx="727763"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Presencia</a:t>
            </a:r>
            <a:endParaRPr lang="en-US" sz="1100" dirty="0">
              <a:latin typeface="Montserrat"/>
            </a:endParaRPr>
          </a:p>
        </p:txBody>
      </p:sp>
      <p:sp>
        <p:nvSpPr>
          <p:cNvPr id="12" name="Text 6"/>
          <p:cNvSpPr/>
          <p:nvPr/>
        </p:nvSpPr>
        <p:spPr>
          <a:xfrm>
            <a:off x="2173987" y="1632050"/>
            <a:ext cx="3068148"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acepta su naturaleza y su lugar.</a:t>
            </a:r>
            <a:endParaRPr lang="en-US" sz="1100" dirty="0">
              <a:latin typeface="Montserrat"/>
            </a:endParaRPr>
          </a:p>
        </p:txBody>
      </p:sp>
      <p:sp>
        <p:nvSpPr>
          <p:cNvPr id="13" name="Shape 7"/>
          <p:cNvSpPr/>
          <p:nvPr/>
        </p:nvSpPr>
        <p:spPr>
          <a:xfrm>
            <a:off x="340107" y="2026742"/>
            <a:ext cx="357188" cy="200025"/>
          </a:xfrm>
          <a:prstGeom prst="roundRect">
            <a:avLst/>
          </a:prstGeom>
          <a:solidFill>
            <a:srgbClr val="DC8060"/>
          </a:solidFill>
          <a:ln/>
        </p:spPr>
        <p:txBody>
          <a:bodyPr/>
          <a:lstStyle/>
          <a:p>
            <a:endParaRPr lang="es-ES" sz="900">
              <a:latin typeface="Montserrat"/>
            </a:endParaRPr>
          </a:p>
        </p:txBody>
      </p:sp>
      <p:sp>
        <p:nvSpPr>
          <p:cNvPr id="14" name="Text 8"/>
          <p:cNvSpPr/>
          <p:nvPr/>
        </p:nvSpPr>
        <p:spPr>
          <a:xfrm>
            <a:off x="340107" y="2074015"/>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M2</a:t>
            </a:r>
            <a:endParaRPr lang="en-US" sz="900" dirty="0">
              <a:latin typeface="Montserrat"/>
            </a:endParaRPr>
          </a:p>
        </p:txBody>
      </p:sp>
      <p:sp>
        <p:nvSpPr>
          <p:cNvPr id="15" name="Text 9"/>
          <p:cNvSpPr/>
          <p:nvPr/>
        </p:nvSpPr>
        <p:spPr>
          <a:xfrm>
            <a:off x="840170" y="2039244"/>
            <a:ext cx="822341"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Estabilidad</a:t>
            </a:r>
            <a:endParaRPr lang="en-US" sz="1100" dirty="0">
              <a:latin typeface="Montserrat"/>
            </a:endParaRPr>
          </a:p>
        </p:txBody>
      </p:sp>
      <p:sp>
        <p:nvSpPr>
          <p:cNvPr id="16" name="Text 10"/>
          <p:cNvSpPr/>
          <p:nvPr/>
        </p:nvSpPr>
        <p:spPr>
          <a:xfrm>
            <a:off x="2173987" y="2039244"/>
            <a:ext cx="2795637"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echa raíces para sostenerse.</a:t>
            </a:r>
            <a:endParaRPr lang="en-US" sz="1100" dirty="0">
              <a:latin typeface="Montserrat"/>
            </a:endParaRPr>
          </a:p>
        </p:txBody>
      </p:sp>
      <p:sp>
        <p:nvSpPr>
          <p:cNvPr id="17" name="Shape 11"/>
          <p:cNvSpPr/>
          <p:nvPr/>
        </p:nvSpPr>
        <p:spPr>
          <a:xfrm>
            <a:off x="340107" y="2433936"/>
            <a:ext cx="357188" cy="200025"/>
          </a:xfrm>
          <a:prstGeom prst="roundRect">
            <a:avLst/>
          </a:prstGeom>
          <a:solidFill>
            <a:srgbClr val="DC8060"/>
          </a:solidFill>
          <a:ln/>
        </p:spPr>
        <p:txBody>
          <a:bodyPr/>
          <a:lstStyle/>
          <a:p>
            <a:endParaRPr lang="es-ES" sz="900">
              <a:latin typeface="Montserrat"/>
            </a:endParaRPr>
          </a:p>
        </p:txBody>
      </p:sp>
      <p:sp>
        <p:nvSpPr>
          <p:cNvPr id="18" name="Text 12"/>
          <p:cNvSpPr/>
          <p:nvPr/>
        </p:nvSpPr>
        <p:spPr>
          <a:xfrm>
            <a:off x="340107" y="2481209"/>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M3</a:t>
            </a:r>
            <a:endParaRPr lang="en-US" sz="900" dirty="0">
              <a:latin typeface="Montserrat"/>
            </a:endParaRPr>
          </a:p>
        </p:txBody>
      </p:sp>
      <p:sp>
        <p:nvSpPr>
          <p:cNvPr id="19" name="Text 13"/>
          <p:cNvSpPr/>
          <p:nvPr/>
        </p:nvSpPr>
        <p:spPr>
          <a:xfrm>
            <a:off x="840170" y="2446437"/>
            <a:ext cx="1138132"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Discernimiento</a:t>
            </a:r>
            <a:endParaRPr lang="en-US" sz="1100" dirty="0">
              <a:latin typeface="Montserrat"/>
            </a:endParaRPr>
          </a:p>
        </p:txBody>
      </p:sp>
      <p:sp>
        <p:nvSpPr>
          <p:cNvPr id="20" name="Text 14"/>
          <p:cNvSpPr/>
          <p:nvPr/>
        </p:nvSpPr>
        <p:spPr>
          <a:xfrm>
            <a:off x="2173987" y="2446437"/>
            <a:ext cx="3024867"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distingue la luz de la oscuridad.</a:t>
            </a:r>
            <a:endParaRPr lang="en-US" sz="1100" dirty="0">
              <a:latin typeface="Montserrat"/>
            </a:endParaRPr>
          </a:p>
        </p:txBody>
      </p:sp>
      <p:sp>
        <p:nvSpPr>
          <p:cNvPr id="21" name="Shape 15"/>
          <p:cNvSpPr/>
          <p:nvPr/>
        </p:nvSpPr>
        <p:spPr>
          <a:xfrm>
            <a:off x="340107" y="2841129"/>
            <a:ext cx="357188" cy="200025"/>
          </a:xfrm>
          <a:prstGeom prst="roundRect">
            <a:avLst/>
          </a:prstGeom>
          <a:solidFill>
            <a:srgbClr val="5A8A96"/>
          </a:solidFill>
          <a:ln/>
        </p:spPr>
        <p:txBody>
          <a:bodyPr/>
          <a:lstStyle/>
          <a:p>
            <a:endParaRPr lang="es-ES" sz="900">
              <a:latin typeface="Montserrat"/>
            </a:endParaRPr>
          </a:p>
        </p:txBody>
      </p:sp>
      <p:sp>
        <p:nvSpPr>
          <p:cNvPr id="22" name="Text 16"/>
          <p:cNvSpPr/>
          <p:nvPr/>
        </p:nvSpPr>
        <p:spPr>
          <a:xfrm>
            <a:off x="340107" y="2888402"/>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M4</a:t>
            </a:r>
            <a:endParaRPr lang="en-US" sz="900" dirty="0">
              <a:latin typeface="Montserrat"/>
            </a:endParaRPr>
          </a:p>
        </p:txBody>
      </p:sp>
      <p:sp>
        <p:nvSpPr>
          <p:cNvPr id="23" name="Text 17"/>
          <p:cNvSpPr/>
          <p:nvPr/>
        </p:nvSpPr>
        <p:spPr>
          <a:xfrm>
            <a:off x="840170" y="2853631"/>
            <a:ext cx="1053173"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Sostenibilidad</a:t>
            </a:r>
            <a:endParaRPr lang="en-US" sz="1100" dirty="0">
              <a:latin typeface="Montserrat"/>
            </a:endParaRPr>
          </a:p>
        </p:txBody>
      </p:sp>
      <p:sp>
        <p:nvSpPr>
          <p:cNvPr id="24" name="Text 18"/>
          <p:cNvSpPr/>
          <p:nvPr/>
        </p:nvSpPr>
        <p:spPr>
          <a:xfrm>
            <a:off x="2173987" y="2853631"/>
            <a:ext cx="3347070"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absorbe los nutrientes que necesita.</a:t>
            </a:r>
            <a:endParaRPr lang="en-US" sz="1100" dirty="0">
              <a:latin typeface="Montserrat"/>
            </a:endParaRPr>
          </a:p>
        </p:txBody>
      </p:sp>
      <p:sp>
        <p:nvSpPr>
          <p:cNvPr id="25" name="Shape 19"/>
          <p:cNvSpPr/>
          <p:nvPr/>
        </p:nvSpPr>
        <p:spPr>
          <a:xfrm>
            <a:off x="340107" y="3248323"/>
            <a:ext cx="357188" cy="200025"/>
          </a:xfrm>
          <a:prstGeom prst="roundRect">
            <a:avLst/>
          </a:prstGeom>
          <a:solidFill>
            <a:srgbClr val="5A8A96"/>
          </a:solidFill>
          <a:ln/>
        </p:spPr>
        <p:txBody>
          <a:bodyPr/>
          <a:lstStyle/>
          <a:p>
            <a:endParaRPr lang="es-ES" sz="900">
              <a:latin typeface="Montserrat"/>
            </a:endParaRPr>
          </a:p>
        </p:txBody>
      </p:sp>
      <p:sp>
        <p:nvSpPr>
          <p:cNvPr id="26" name="Text 20"/>
          <p:cNvSpPr/>
          <p:nvPr/>
        </p:nvSpPr>
        <p:spPr>
          <a:xfrm>
            <a:off x="340107" y="3295596"/>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M5</a:t>
            </a:r>
            <a:endParaRPr lang="en-US" sz="900" dirty="0">
              <a:latin typeface="Montserrat"/>
            </a:endParaRPr>
          </a:p>
        </p:txBody>
      </p:sp>
      <p:sp>
        <p:nvSpPr>
          <p:cNvPr id="27" name="Text 21"/>
          <p:cNvSpPr/>
          <p:nvPr/>
        </p:nvSpPr>
        <p:spPr>
          <a:xfrm>
            <a:off x="840170" y="3260825"/>
            <a:ext cx="700513"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Conexión</a:t>
            </a:r>
            <a:endParaRPr lang="en-US" sz="1100" dirty="0">
              <a:latin typeface="Montserrat"/>
            </a:endParaRPr>
          </a:p>
        </p:txBody>
      </p:sp>
      <p:sp>
        <p:nvSpPr>
          <p:cNvPr id="28" name="Text 22"/>
          <p:cNvSpPr/>
          <p:nvPr/>
        </p:nvSpPr>
        <p:spPr>
          <a:xfrm>
            <a:off x="2173987" y="3260825"/>
            <a:ext cx="2903039"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crea un ecosistema con otras.</a:t>
            </a:r>
            <a:endParaRPr lang="en-US" sz="1100" dirty="0">
              <a:latin typeface="Montserrat"/>
            </a:endParaRPr>
          </a:p>
        </p:txBody>
      </p:sp>
      <p:sp>
        <p:nvSpPr>
          <p:cNvPr id="29" name="Shape 23"/>
          <p:cNvSpPr/>
          <p:nvPr/>
        </p:nvSpPr>
        <p:spPr>
          <a:xfrm>
            <a:off x="340107" y="3655517"/>
            <a:ext cx="357188" cy="200025"/>
          </a:xfrm>
          <a:prstGeom prst="roundRect">
            <a:avLst/>
          </a:prstGeom>
          <a:solidFill>
            <a:srgbClr val="2A5058"/>
          </a:solidFill>
          <a:ln/>
        </p:spPr>
        <p:txBody>
          <a:bodyPr/>
          <a:lstStyle/>
          <a:p>
            <a:endParaRPr lang="es-ES" sz="900">
              <a:latin typeface="Montserrat"/>
            </a:endParaRPr>
          </a:p>
        </p:txBody>
      </p:sp>
      <p:sp>
        <p:nvSpPr>
          <p:cNvPr id="30" name="Text 24"/>
          <p:cNvSpPr/>
          <p:nvPr/>
        </p:nvSpPr>
        <p:spPr>
          <a:xfrm>
            <a:off x="340107" y="3702790"/>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M6</a:t>
            </a:r>
            <a:endParaRPr lang="en-US" sz="900" dirty="0">
              <a:latin typeface="Montserrat"/>
            </a:endParaRPr>
          </a:p>
        </p:txBody>
      </p:sp>
      <p:sp>
        <p:nvSpPr>
          <p:cNvPr id="31" name="Text 25"/>
          <p:cNvSpPr/>
          <p:nvPr/>
        </p:nvSpPr>
        <p:spPr>
          <a:xfrm>
            <a:off x="840170" y="3668019"/>
            <a:ext cx="679673"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Voluntad</a:t>
            </a:r>
            <a:endParaRPr lang="en-US" sz="1100" dirty="0">
              <a:latin typeface="Montserrat"/>
            </a:endParaRPr>
          </a:p>
        </p:txBody>
      </p:sp>
      <p:sp>
        <p:nvSpPr>
          <p:cNvPr id="32" name="Text 26"/>
          <p:cNvSpPr/>
          <p:nvPr/>
        </p:nvSpPr>
        <p:spPr>
          <a:xfrm>
            <a:off x="2173987" y="3668019"/>
            <a:ext cx="3334246"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crece con fuerza hacia su propósito.</a:t>
            </a:r>
            <a:endParaRPr lang="en-US" sz="1100" dirty="0">
              <a:latin typeface="Montserrat"/>
            </a:endParaRPr>
          </a:p>
        </p:txBody>
      </p:sp>
      <p:sp>
        <p:nvSpPr>
          <p:cNvPr id="33" name="Shape 27"/>
          <p:cNvSpPr/>
          <p:nvPr/>
        </p:nvSpPr>
        <p:spPr>
          <a:xfrm>
            <a:off x="340107" y="4062711"/>
            <a:ext cx="357188" cy="200025"/>
          </a:xfrm>
          <a:prstGeom prst="roundRect">
            <a:avLst/>
          </a:prstGeom>
          <a:solidFill>
            <a:srgbClr val="2A5058"/>
          </a:solidFill>
          <a:ln/>
        </p:spPr>
        <p:txBody>
          <a:bodyPr/>
          <a:lstStyle/>
          <a:p>
            <a:endParaRPr lang="es-ES" sz="900">
              <a:latin typeface="Montserrat"/>
            </a:endParaRPr>
          </a:p>
        </p:txBody>
      </p:sp>
      <p:sp>
        <p:nvSpPr>
          <p:cNvPr id="34" name="Text 28"/>
          <p:cNvSpPr/>
          <p:nvPr/>
        </p:nvSpPr>
        <p:spPr>
          <a:xfrm>
            <a:off x="340107" y="4109984"/>
            <a:ext cx="357188" cy="105478"/>
          </a:xfrm>
          <a:prstGeom prst="rect">
            <a:avLst/>
          </a:prstGeom>
          <a:noFill/>
          <a:ln/>
        </p:spPr>
        <p:txBody>
          <a:bodyPr wrap="square" lIns="0" tIns="0" rIns="0" bIns="0" rtlCol="0" anchor="ctr">
            <a:spAutoFit/>
          </a:bodyPr>
          <a:lstStyle/>
          <a:p>
            <a:pPr marL="0" indent="0" algn="ctr">
              <a:lnSpc>
                <a:spcPts val="800"/>
              </a:lnSpc>
              <a:buNone/>
            </a:pPr>
            <a:r>
              <a:rPr lang="en-US" sz="900" b="1" dirty="0">
                <a:solidFill>
                  <a:srgbClr val="FFFFFF"/>
                </a:solidFill>
                <a:latin typeface="Montserrat"/>
              </a:rPr>
              <a:t>M7</a:t>
            </a:r>
            <a:endParaRPr lang="en-US" sz="900" dirty="0">
              <a:latin typeface="Montserrat"/>
            </a:endParaRPr>
          </a:p>
        </p:txBody>
      </p:sp>
      <p:sp>
        <p:nvSpPr>
          <p:cNvPr id="35" name="Text 29"/>
          <p:cNvSpPr/>
          <p:nvPr/>
        </p:nvSpPr>
        <p:spPr>
          <a:xfrm>
            <a:off x="840170" y="4075212"/>
            <a:ext cx="779059" cy="153888"/>
          </a:xfrm>
          <a:prstGeom prst="rect">
            <a:avLst/>
          </a:prstGeom>
          <a:noFill/>
          <a:ln/>
        </p:spPr>
        <p:txBody>
          <a:bodyPr wrap="none" lIns="0" tIns="0" rIns="0" bIns="0" rtlCol="0" anchor="t">
            <a:spAutoFit/>
          </a:bodyPr>
          <a:lstStyle/>
          <a:p>
            <a:pPr marL="0" indent="0" algn="l">
              <a:lnSpc>
                <a:spcPts val="1200"/>
              </a:lnSpc>
              <a:buNone/>
            </a:pPr>
            <a:r>
              <a:rPr lang="en-US" sz="1100" b="1" dirty="0">
                <a:solidFill>
                  <a:srgbClr val="2A3A3A"/>
                </a:solidFill>
                <a:latin typeface="Montserrat"/>
              </a:rPr>
              <a:t>Integridad</a:t>
            </a:r>
            <a:endParaRPr lang="en-US" sz="1100" dirty="0">
              <a:latin typeface="Montserrat"/>
            </a:endParaRPr>
          </a:p>
        </p:txBody>
      </p:sp>
      <p:sp>
        <p:nvSpPr>
          <p:cNvPr id="36" name="Text 30"/>
          <p:cNvSpPr/>
          <p:nvPr/>
        </p:nvSpPr>
        <p:spPr>
          <a:xfrm>
            <a:off x="2173987" y="4075212"/>
            <a:ext cx="2776401" cy="153888"/>
          </a:xfrm>
          <a:prstGeom prst="rect">
            <a:avLst/>
          </a:prstGeom>
          <a:noFill/>
          <a:ln/>
        </p:spPr>
        <p:txBody>
          <a:bodyPr wrap="none" lIns="0" tIns="0" rIns="0" bIns="0" rtlCol="0" anchor="t">
            <a:spAutoFit/>
          </a:bodyPr>
          <a:lstStyle/>
          <a:p>
            <a:pPr marL="0" indent="0" algn="l">
              <a:lnSpc>
                <a:spcPts val="1200"/>
              </a:lnSpc>
              <a:buNone/>
            </a:pPr>
            <a:r>
              <a:rPr lang="en-US" sz="1100" i="1" dirty="0">
                <a:solidFill>
                  <a:srgbClr val="5A6A6A"/>
                </a:solidFill>
                <a:latin typeface="Montserrat"/>
              </a:rPr>
              <a:t>La semilla da fruto y completa su ciclo.</a:t>
            </a:r>
            <a:endParaRPr lang="en-US" sz="1100" dirty="0">
              <a:latin typeface="Montserrat"/>
            </a:endParaRPr>
          </a:p>
        </p:txBody>
      </p:sp>
      <p:pic>
        <p:nvPicPr>
          <p:cNvPr id="2" name="Image 1" descr="preencoded.png">
            <a:extLst>
              <a:ext uri="{FF2B5EF4-FFF2-40B4-BE49-F238E27FC236}">
                <a16:creationId xmlns:a16="http://schemas.microsoft.com/office/drawing/2014/main" id="{0DFBAB25-FDD3-D37E-81C7-0AFEB26FD697}"/>
              </a:ext>
            </a:extLst>
          </p:cNvPr>
          <p:cNvPicPr>
            <a:picLocks noChangeAspect="1"/>
          </p:cNvPicPr>
          <p:nvPr/>
        </p:nvPicPr>
        <p:blipFill>
          <a:blip r:embed="rId3"/>
          <a:stretch>
            <a:fillRect/>
          </a:stretch>
        </p:blipFill>
        <p:spPr>
          <a:xfrm>
            <a:off x="5832158" y="0"/>
            <a:ext cx="3311842" cy="5143500"/>
          </a:xfrm>
          <a:prstGeom prst="rect">
            <a:avLst/>
          </a:prstGeom>
        </p:spPr>
      </p:pic>
    </p:spTree>
    <p:extLst>
      <p:ext uri="{BB962C8B-B14F-4D97-AF65-F5344CB8AC3E}">
        <p14:creationId xmlns:p14="http://schemas.microsoft.com/office/powerpoint/2010/main" val="3590923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7" name="Text 1"/>
          <p:cNvSpPr/>
          <p:nvPr/>
        </p:nvSpPr>
        <p:spPr>
          <a:xfrm>
            <a:off x="3920604" y="853176"/>
            <a:ext cx="1302793" cy="141064"/>
          </a:xfrm>
          <a:prstGeom prst="rect">
            <a:avLst/>
          </a:prstGeom>
          <a:noFill/>
          <a:ln/>
        </p:spPr>
        <p:txBody>
          <a:bodyPr wrap="none" lIns="0" tIns="0" rIns="0" bIns="0" rtlCol="0" anchor="t">
            <a:spAutoFit/>
          </a:bodyPr>
          <a:lstStyle/>
          <a:p>
            <a:pPr marL="0" indent="0" algn="ctr">
              <a:lnSpc>
                <a:spcPts val="1100"/>
              </a:lnSpc>
              <a:buNone/>
            </a:pPr>
            <a:r>
              <a:rPr lang="en-US" sz="1000" b="1" kern="0" spc="2" dirty="0">
                <a:solidFill>
                  <a:srgbClr val="DC8060"/>
                </a:solidFill>
              </a:rPr>
              <a:t>Transformación M0</a:t>
            </a:r>
            <a:endParaRPr lang="en-US" sz="1000" dirty="0"/>
          </a:p>
        </p:txBody>
      </p:sp>
      <p:sp>
        <p:nvSpPr>
          <p:cNvPr id="8" name="Shape 2"/>
          <p:cNvSpPr/>
          <p:nvPr/>
        </p:nvSpPr>
        <p:spPr>
          <a:xfrm>
            <a:off x="1357313" y="1294302"/>
            <a:ext cx="6429375" cy="2996022"/>
          </a:xfrm>
          <a:prstGeom prst="rect">
            <a:avLst/>
          </a:prstGeom>
          <a:solidFill>
            <a:srgbClr val="FFFFFF">
              <a:alpha val="5000"/>
            </a:srgbClr>
          </a:solidFill>
          <a:ln/>
        </p:spPr>
        <p:txBody>
          <a:bodyPr/>
          <a:lstStyle/>
          <a:p>
            <a:endParaRPr lang="es-ES"/>
          </a:p>
        </p:txBody>
      </p:sp>
      <p:sp>
        <p:nvSpPr>
          <p:cNvPr id="9" name="Shape 3"/>
          <p:cNvSpPr/>
          <p:nvPr/>
        </p:nvSpPr>
        <p:spPr>
          <a:xfrm>
            <a:off x="1357313" y="1294302"/>
            <a:ext cx="42863" cy="2996022"/>
          </a:xfrm>
          <a:prstGeom prst="rect">
            <a:avLst/>
          </a:prstGeom>
          <a:solidFill>
            <a:srgbClr val="DC8060"/>
          </a:solidFill>
          <a:ln/>
        </p:spPr>
        <p:txBody>
          <a:bodyPr/>
          <a:lstStyle/>
          <a:p>
            <a:endParaRPr lang="es-ES"/>
          </a:p>
        </p:txBody>
      </p:sp>
      <p:sp>
        <p:nvSpPr>
          <p:cNvPr id="10" name="Text 4"/>
          <p:cNvSpPr/>
          <p:nvPr/>
        </p:nvSpPr>
        <p:spPr>
          <a:xfrm>
            <a:off x="1785938" y="1651490"/>
            <a:ext cx="264881" cy="153888"/>
          </a:xfrm>
          <a:prstGeom prst="rect">
            <a:avLst/>
          </a:prstGeom>
          <a:noFill/>
          <a:ln/>
        </p:spPr>
        <p:txBody>
          <a:bodyPr wrap="none" lIns="0" tIns="0" rIns="0" bIns="0" rtlCol="0" anchor="t">
            <a:spAutoFit/>
          </a:bodyPr>
          <a:lstStyle/>
          <a:p>
            <a:pPr marL="0" indent="0" algn="l">
              <a:lnSpc>
                <a:spcPts val="1200"/>
              </a:lnSpc>
              <a:buNone/>
            </a:pPr>
            <a:r>
              <a:rPr lang="en-US" sz="1200" b="1" kern="0" spc="1" dirty="0">
                <a:solidFill>
                  <a:srgbClr val="8A9696"/>
                </a:solidFill>
              </a:rPr>
              <a:t>De:</a:t>
            </a:r>
            <a:endParaRPr lang="en-US" sz="1200" dirty="0"/>
          </a:p>
        </p:txBody>
      </p:sp>
      <p:sp>
        <p:nvSpPr>
          <p:cNvPr id="11" name="Text 5"/>
          <p:cNvSpPr/>
          <p:nvPr/>
        </p:nvSpPr>
        <p:spPr>
          <a:xfrm>
            <a:off x="1785938" y="1897949"/>
            <a:ext cx="5572125" cy="594327"/>
          </a:xfrm>
          <a:prstGeom prst="rect">
            <a:avLst/>
          </a:prstGeom>
          <a:noFill/>
          <a:ln/>
        </p:spPr>
        <p:txBody>
          <a:bodyPr wrap="square" lIns="0" tIns="0" rIns="0" bIns="0" rtlCol="0" anchor="t">
            <a:spAutoFit/>
          </a:bodyPr>
          <a:lstStyle/>
          <a:p>
            <a:pPr marL="0" indent="0" algn="l">
              <a:lnSpc>
                <a:spcPts val="2300"/>
              </a:lnSpc>
              <a:buNone/>
            </a:pPr>
            <a:r>
              <a:rPr lang="en-US" sz="1704" dirty="0">
                <a:solidFill>
                  <a:srgbClr val="E0EBEB">
                    <a:alpha val="70000"/>
                  </a:srgbClr>
                </a:solidFill>
              </a:rPr>
              <a:t>La sensación de impotencia ante la magnitud de la tormenta.</a:t>
            </a:r>
            <a:endParaRPr lang="en-US" sz="1704" dirty="0"/>
          </a:p>
        </p:txBody>
      </p:sp>
      <p:sp>
        <p:nvSpPr>
          <p:cNvPr id="13" name="Text 6"/>
          <p:cNvSpPr/>
          <p:nvPr/>
        </p:nvSpPr>
        <p:spPr>
          <a:xfrm>
            <a:off x="1785938" y="3092351"/>
            <a:ext cx="158954" cy="153888"/>
          </a:xfrm>
          <a:prstGeom prst="rect">
            <a:avLst/>
          </a:prstGeom>
          <a:noFill/>
          <a:ln/>
        </p:spPr>
        <p:txBody>
          <a:bodyPr wrap="none" lIns="0" tIns="0" rIns="0" bIns="0" rtlCol="0" anchor="t">
            <a:spAutoFit/>
          </a:bodyPr>
          <a:lstStyle/>
          <a:p>
            <a:pPr marL="0" indent="0" algn="l">
              <a:lnSpc>
                <a:spcPts val="1200"/>
              </a:lnSpc>
              <a:buNone/>
            </a:pPr>
            <a:r>
              <a:rPr lang="en-US" sz="1200" b="1" kern="0" spc="1" dirty="0">
                <a:solidFill>
                  <a:srgbClr val="DC8060"/>
                </a:solidFill>
              </a:rPr>
              <a:t>A:</a:t>
            </a:r>
            <a:endParaRPr lang="en-US" sz="1200" dirty="0"/>
          </a:p>
        </p:txBody>
      </p:sp>
      <p:sp>
        <p:nvSpPr>
          <p:cNvPr id="14" name="Text 7"/>
          <p:cNvSpPr/>
          <p:nvPr/>
        </p:nvSpPr>
        <p:spPr>
          <a:xfrm>
            <a:off x="1785938" y="3338810"/>
            <a:ext cx="5572125" cy="594327"/>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FFFFFF"/>
                </a:solidFill>
              </a:rPr>
              <a:t>La certeza de que nuestra presencia es la primera herramienta de cambio.</a:t>
            </a:r>
            <a:endParaRPr lang="en-US" sz="1602"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pic>
        <p:nvPicPr>
          <p:cNvPr id="6" name="Image 2" descr="preencoded.png"/>
          <p:cNvPicPr>
            <a:picLocks noChangeAspect="1"/>
          </p:cNvPicPr>
          <p:nvPr/>
        </p:nvPicPr>
        <p:blipFill>
          <a:blip r:embed="rId4">
            <a:alphaModFix amt="5000"/>
          </a:blip>
          <a:stretch>
            <a:fillRect/>
          </a:stretch>
        </p:blipFill>
        <p:spPr>
          <a:xfrm>
            <a:off x="2428875" y="428625"/>
            <a:ext cx="4286250" cy="4286250"/>
          </a:xfrm>
          <a:prstGeom prst="rect">
            <a:avLst/>
          </a:prstGeom>
        </p:spPr>
      </p:pic>
      <p:sp>
        <p:nvSpPr>
          <p:cNvPr id="7" name="Text 1"/>
          <p:cNvSpPr/>
          <p:nvPr/>
        </p:nvSpPr>
        <p:spPr>
          <a:xfrm>
            <a:off x="4223938" y="1594117"/>
            <a:ext cx="696097" cy="155377"/>
          </a:xfrm>
          <a:prstGeom prst="rect">
            <a:avLst/>
          </a:prstGeom>
          <a:noFill/>
          <a:ln/>
        </p:spPr>
        <p:txBody>
          <a:bodyPr wrap="none" lIns="0" tIns="0" rIns="0" bIns="0" rtlCol="0" anchor="t">
            <a:spAutoFit/>
          </a:bodyPr>
          <a:lstStyle/>
          <a:p>
            <a:pPr marL="0" indent="0" algn="ctr">
              <a:lnSpc>
                <a:spcPts val="1100"/>
              </a:lnSpc>
              <a:buNone/>
            </a:pPr>
            <a:r>
              <a:rPr lang="en-US" sz="784" b="1" kern="0" spc="2" dirty="0">
                <a:solidFill>
                  <a:srgbClr val="DC8060"/>
                </a:solidFill>
              </a:rPr>
              <a:t>Práctica</a:t>
            </a:r>
            <a:endParaRPr lang="en-US" sz="784" dirty="0"/>
          </a:p>
        </p:txBody>
      </p:sp>
      <p:sp>
        <p:nvSpPr>
          <p:cNvPr id="8" name="Text 2"/>
          <p:cNvSpPr/>
          <p:nvPr/>
        </p:nvSpPr>
        <p:spPr>
          <a:xfrm>
            <a:off x="2154092" y="1920943"/>
            <a:ext cx="4835816" cy="480054"/>
          </a:xfrm>
          <a:prstGeom prst="rect">
            <a:avLst/>
          </a:prstGeom>
          <a:noFill/>
          <a:ln/>
        </p:spPr>
        <p:txBody>
          <a:bodyPr wrap="none" lIns="0" tIns="0" rIns="0" bIns="0" rtlCol="0" anchor="t">
            <a:spAutoFit/>
          </a:bodyPr>
          <a:lstStyle/>
          <a:p>
            <a:pPr marL="0" indent="0" algn="ctr">
              <a:lnSpc>
                <a:spcPts val="3800"/>
              </a:lnSpc>
              <a:buNone/>
            </a:pPr>
            <a:r>
              <a:rPr lang="en-US" sz="2862" b="1" dirty="0">
                <a:solidFill>
                  <a:srgbClr val="2A5058"/>
                </a:solidFill>
              </a:rPr>
              <a:t>Meditación de intención</a:t>
            </a:r>
            <a:endParaRPr lang="en-US" sz="2862" dirty="0"/>
          </a:p>
        </p:txBody>
      </p:sp>
      <p:sp>
        <p:nvSpPr>
          <p:cNvPr id="9" name="Text 3"/>
          <p:cNvSpPr/>
          <p:nvPr/>
        </p:nvSpPr>
        <p:spPr>
          <a:xfrm>
            <a:off x="2698552" y="2572448"/>
            <a:ext cx="3746869" cy="273248"/>
          </a:xfrm>
          <a:prstGeom prst="rect">
            <a:avLst/>
          </a:prstGeom>
          <a:noFill/>
          <a:ln/>
        </p:spPr>
        <p:txBody>
          <a:bodyPr wrap="none" lIns="0" tIns="0" rIns="0" bIns="0" rtlCol="0" anchor="t">
            <a:spAutoFit/>
          </a:bodyPr>
          <a:lstStyle/>
          <a:p>
            <a:pPr marL="0" indent="0" algn="ctr">
              <a:lnSpc>
                <a:spcPts val="1900"/>
              </a:lnSpc>
              <a:buNone/>
            </a:pPr>
            <a:r>
              <a:rPr lang="en-US" sz="1486" dirty="0">
                <a:solidFill>
                  <a:srgbClr val="5A6A6A"/>
                </a:solidFill>
              </a:rPr>
              <a:t>Conectar con el propósito de estar aquí.</a:t>
            </a:r>
            <a:endParaRPr lang="en-US" sz="1486" dirty="0"/>
          </a:p>
        </p:txBody>
      </p:sp>
      <p:sp>
        <p:nvSpPr>
          <p:cNvPr id="10" name="Shape 4"/>
          <p:cNvSpPr/>
          <p:nvPr/>
        </p:nvSpPr>
        <p:spPr>
          <a:xfrm>
            <a:off x="3859160" y="3202884"/>
            <a:ext cx="1425653" cy="346472"/>
          </a:xfrm>
          <a:prstGeom prst="roundRect">
            <a:avLst/>
          </a:prstGeom>
          <a:solidFill>
            <a:srgbClr val="2A5058"/>
          </a:solidFill>
          <a:ln/>
        </p:spPr>
        <p:txBody>
          <a:bodyPr/>
          <a:lstStyle/>
          <a:p>
            <a:endParaRPr lang="es-ES"/>
          </a:p>
        </p:txBody>
      </p:sp>
      <p:pic>
        <p:nvPicPr>
          <p:cNvPr id="11" name="Image 3" descr="preencoded.png"/>
          <p:cNvPicPr>
            <a:picLocks noChangeAspect="1"/>
          </p:cNvPicPr>
          <p:nvPr/>
        </p:nvPicPr>
        <p:blipFill>
          <a:blip r:embed="rId5"/>
          <a:stretch>
            <a:fillRect/>
          </a:stretch>
        </p:blipFill>
        <p:spPr>
          <a:xfrm>
            <a:off x="4073472" y="3318970"/>
            <a:ext cx="120746" cy="114300"/>
          </a:xfrm>
          <a:prstGeom prst="rect">
            <a:avLst/>
          </a:prstGeom>
        </p:spPr>
      </p:pic>
      <p:sp>
        <p:nvSpPr>
          <p:cNvPr id="12" name="Text 5"/>
          <p:cNvSpPr/>
          <p:nvPr/>
        </p:nvSpPr>
        <p:spPr>
          <a:xfrm>
            <a:off x="4265656" y="3288609"/>
            <a:ext cx="804844" cy="175022"/>
          </a:xfrm>
          <a:prstGeom prst="rect">
            <a:avLst/>
          </a:prstGeom>
          <a:noFill/>
          <a:ln/>
        </p:spPr>
        <p:txBody>
          <a:bodyPr wrap="none" lIns="0" tIns="0" rIns="0" bIns="0" rtlCol="0" anchor="t">
            <a:spAutoFit/>
          </a:bodyPr>
          <a:lstStyle/>
          <a:p>
            <a:pPr marL="0" indent="0" algn="ctr">
              <a:lnSpc>
                <a:spcPts val="1200"/>
              </a:lnSpc>
              <a:buNone/>
            </a:pPr>
            <a:r>
              <a:rPr lang="en-US" sz="885" b="1" kern="0" spc="1" dirty="0">
                <a:solidFill>
                  <a:srgbClr val="FFFFFF"/>
                </a:solidFill>
              </a:rPr>
              <a:t>~ 5 minutos</a:t>
            </a:r>
            <a:endParaRPr lang="en-US" sz="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6" name="Image 2" descr="preencoded.png"/>
          <p:cNvPicPr>
            <a:picLocks noChangeAspect="1"/>
          </p:cNvPicPr>
          <p:nvPr/>
        </p:nvPicPr>
        <p:blipFill>
          <a:blip r:embed="rId3">
            <a:alphaModFix amt="8000"/>
          </a:blip>
          <a:stretch>
            <a:fillRect/>
          </a:stretch>
        </p:blipFill>
        <p:spPr>
          <a:xfrm>
            <a:off x="7215188" y="-571500"/>
            <a:ext cx="2500313" cy="2500313"/>
          </a:xfrm>
          <a:prstGeom prst="rect">
            <a:avLst/>
          </a:prstGeom>
        </p:spPr>
      </p:pic>
      <p:sp>
        <p:nvSpPr>
          <p:cNvPr id="7" name="Text 1"/>
          <p:cNvSpPr/>
          <p:nvPr/>
        </p:nvSpPr>
        <p:spPr>
          <a:xfrm>
            <a:off x="589050" y="396246"/>
            <a:ext cx="598947" cy="118237"/>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DC8060"/>
                </a:solidFill>
                <a:latin typeface="Montserrat"/>
              </a:rPr>
              <a:t>Apertura</a:t>
            </a:r>
            <a:endParaRPr lang="en-US" sz="1000" dirty="0">
              <a:latin typeface="Montserrat"/>
            </a:endParaRPr>
          </a:p>
        </p:txBody>
      </p:sp>
      <p:sp>
        <p:nvSpPr>
          <p:cNvPr id="8" name="Text 2"/>
          <p:cNvSpPr/>
          <p:nvPr/>
        </p:nvSpPr>
        <p:spPr>
          <a:xfrm>
            <a:off x="571499" y="573602"/>
            <a:ext cx="7679366" cy="371127"/>
          </a:xfrm>
          <a:prstGeom prst="rect">
            <a:avLst/>
          </a:prstGeom>
          <a:noFill/>
          <a:ln/>
        </p:spPr>
        <p:txBody>
          <a:bodyPr wrap="square" lIns="0" tIns="0" rIns="0" bIns="0" rtlCol="0" anchor="t">
            <a:spAutoFit/>
          </a:bodyPr>
          <a:lstStyle/>
          <a:p>
            <a:pPr marL="0" indent="0" algn="l">
              <a:lnSpc>
                <a:spcPts val="3200"/>
              </a:lnSpc>
              <a:buNone/>
            </a:pPr>
            <a:r>
              <a:rPr lang="en-US" sz="2000" b="1" dirty="0">
                <a:solidFill>
                  <a:srgbClr val="2A3A3A"/>
                </a:solidFill>
                <a:latin typeface="Montserrat"/>
              </a:rPr>
              <a:t>¿Qué significa liderar con consciencia?</a:t>
            </a:r>
            <a:endParaRPr lang="en-US" sz="2000" dirty="0">
              <a:latin typeface="Montserrat"/>
            </a:endParaRPr>
          </a:p>
        </p:txBody>
      </p:sp>
      <p:sp>
        <p:nvSpPr>
          <p:cNvPr id="13" name="Text 7"/>
          <p:cNvSpPr/>
          <p:nvPr/>
        </p:nvSpPr>
        <p:spPr>
          <a:xfrm>
            <a:off x="8596192" y="4793456"/>
            <a:ext cx="262058"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8A9696"/>
                </a:solidFill>
                <a:latin typeface="Montserrat"/>
              </a:rPr>
              <a:t>4 / 29</a:t>
            </a:r>
            <a:endParaRPr lang="en-US" sz="683" dirty="0">
              <a:latin typeface="Montserrat"/>
            </a:endParaRPr>
          </a:p>
        </p:txBody>
      </p:sp>
      <p:pic>
        <p:nvPicPr>
          <p:cNvPr id="14" name="Imagen 13" descr="Texto&#10;&#10;El contenido generado por IA puede ser incorrecto.">
            <a:extLst>
              <a:ext uri="{FF2B5EF4-FFF2-40B4-BE49-F238E27FC236}">
                <a16:creationId xmlns:a16="http://schemas.microsoft.com/office/drawing/2014/main" id="{49FC1ACC-6591-6C91-4803-99A2F2546176}"/>
              </a:ext>
            </a:extLst>
          </p:cNvPr>
          <p:cNvPicPr>
            <a:picLocks noChangeAspect="1"/>
          </p:cNvPicPr>
          <p:nvPr/>
        </p:nvPicPr>
        <p:blipFill>
          <a:blip r:embed="rId4"/>
          <a:stretch>
            <a:fillRect/>
          </a:stretch>
        </p:blipFill>
        <p:spPr>
          <a:xfrm>
            <a:off x="1187997" y="1221555"/>
            <a:ext cx="6672311" cy="3571901"/>
          </a:xfrm>
          <a:prstGeom prst="rect">
            <a:avLst/>
          </a:prstGeom>
        </p:spPr>
      </p:pic>
    </p:spTree>
    <p:extLst>
      <p:ext uri="{BB962C8B-B14F-4D97-AF65-F5344CB8AC3E}">
        <p14:creationId xmlns:p14="http://schemas.microsoft.com/office/powerpoint/2010/main" val="69091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19">
            <a:extLst>
              <a:ext uri="{FF2B5EF4-FFF2-40B4-BE49-F238E27FC236}">
                <a16:creationId xmlns:a16="http://schemas.microsoft.com/office/drawing/2014/main" id="{5A7D3385-EC9D-E85E-747A-F1C102117543}"/>
              </a:ext>
            </a:extLst>
          </p:cNvPr>
          <p:cNvSpPr/>
          <p:nvPr/>
        </p:nvSpPr>
        <p:spPr>
          <a:xfrm>
            <a:off x="319509" y="3933979"/>
            <a:ext cx="8001000" cy="771525"/>
          </a:xfrm>
          <a:prstGeom prst="rect">
            <a:avLst/>
          </a:prstGeom>
          <a:solidFill>
            <a:srgbClr val="E8F4F4"/>
          </a:solidFill>
          <a:ln/>
        </p:spPr>
        <p:txBody>
          <a:bodyPr/>
          <a:lstStyle/>
          <a:p>
            <a:endParaRPr lang="es-ES"/>
          </a:p>
        </p:txBody>
      </p:sp>
      <p:sp>
        <p:nvSpPr>
          <p:cNvPr id="28" name="Shape 20">
            <a:extLst>
              <a:ext uri="{FF2B5EF4-FFF2-40B4-BE49-F238E27FC236}">
                <a16:creationId xmlns:a16="http://schemas.microsoft.com/office/drawing/2014/main" id="{9F74FFD1-5F2F-29F9-8ED6-AEBA1C0E5287}"/>
              </a:ext>
            </a:extLst>
          </p:cNvPr>
          <p:cNvSpPr/>
          <p:nvPr/>
        </p:nvSpPr>
        <p:spPr>
          <a:xfrm>
            <a:off x="319509" y="3952653"/>
            <a:ext cx="8001000" cy="28575"/>
          </a:xfrm>
          <a:prstGeom prst="rect">
            <a:avLst/>
          </a:prstGeom>
          <a:solidFill>
            <a:srgbClr val="1F3A3D"/>
          </a:solidFill>
          <a:ln/>
        </p:spPr>
        <p:txBody>
          <a:bodyPr/>
          <a:lstStyle/>
          <a:p>
            <a:endParaRPr lang="es-ES"/>
          </a:p>
        </p:txBody>
      </p:sp>
      <p:pic>
        <p:nvPicPr>
          <p:cNvPr id="4" name="Image 1" descr="preencoded.png"/>
          <p:cNvPicPr>
            <a:picLocks noChangeAspect="1"/>
          </p:cNvPicPr>
          <p:nvPr/>
        </p:nvPicPr>
        <p:blipFill>
          <a:blip r:embed="rId3">
            <a:alphaModFix amt="10000"/>
          </a:blip>
          <a:stretch>
            <a:fillRect/>
          </a:stretch>
        </p:blipFill>
        <p:spPr>
          <a:xfrm>
            <a:off x="7772400" y="-914400"/>
            <a:ext cx="2286000" cy="2286000"/>
          </a:xfrm>
          <a:prstGeom prst="rect">
            <a:avLst/>
          </a:prstGeom>
        </p:spPr>
      </p:pic>
      <p:sp>
        <p:nvSpPr>
          <p:cNvPr id="5" name="Text 1"/>
          <p:cNvSpPr/>
          <p:nvPr/>
        </p:nvSpPr>
        <p:spPr>
          <a:xfrm>
            <a:off x="359122" y="396910"/>
            <a:ext cx="966227" cy="118237"/>
          </a:xfrm>
          <a:prstGeom prst="rect">
            <a:avLst/>
          </a:prstGeom>
          <a:noFill/>
          <a:ln/>
        </p:spPr>
        <p:txBody>
          <a:bodyPr wrap="none" lIns="0" tIns="0" rIns="0" bIns="0" rtlCol="0" anchor="t">
            <a:spAutoFit/>
          </a:bodyPr>
          <a:lstStyle/>
          <a:p>
            <a:pPr>
              <a:lnSpc>
                <a:spcPts val="900"/>
              </a:lnSpc>
            </a:pPr>
            <a:r>
              <a:rPr lang="en-US" sz="1000" b="1" kern="0" spc="2" dirty="0">
                <a:solidFill>
                  <a:srgbClr val="DC8060"/>
                </a:solidFill>
              </a:rPr>
              <a:t>DIAGNÓSTICO</a:t>
            </a:r>
          </a:p>
        </p:txBody>
      </p:sp>
      <p:sp>
        <p:nvSpPr>
          <p:cNvPr id="6" name="Text 2"/>
          <p:cNvSpPr/>
          <p:nvPr/>
        </p:nvSpPr>
        <p:spPr>
          <a:xfrm>
            <a:off x="334926" y="515147"/>
            <a:ext cx="7315200" cy="548640"/>
          </a:xfrm>
          <a:prstGeom prst="rect">
            <a:avLst/>
          </a:prstGeom>
          <a:noFill/>
          <a:ln/>
        </p:spPr>
        <p:txBody>
          <a:bodyPr wrap="square" lIns="0" tIns="0" rIns="0" bIns="0" rtlCol="0" anchor="ctr"/>
          <a:lstStyle/>
          <a:p>
            <a:pPr marL="0" indent="0">
              <a:buNone/>
            </a:pPr>
            <a:r>
              <a:rPr lang="en-US" sz="2000" b="1" dirty="0">
                <a:solidFill>
                  <a:srgbClr val="2A3A3A"/>
                </a:solidFill>
                <a:latin typeface="Montserrat" pitchFamily="34" charset="0"/>
                <a:ea typeface="Montserrat" pitchFamily="34" charset="-122"/>
                <a:cs typeface="Montserrat" pitchFamily="34" charset="-120"/>
              </a:rPr>
              <a:t>Cuatro fuerzas convergentes</a:t>
            </a:r>
            <a:endParaRPr lang="en-US" sz="2000" dirty="0"/>
          </a:p>
        </p:txBody>
      </p:sp>
      <p:sp>
        <p:nvSpPr>
          <p:cNvPr id="7" name="Shape 3"/>
          <p:cNvSpPr/>
          <p:nvPr/>
        </p:nvSpPr>
        <p:spPr>
          <a:xfrm>
            <a:off x="388089" y="1443901"/>
            <a:ext cx="512064" cy="512064"/>
          </a:xfrm>
          <a:prstGeom prst="roundRect">
            <a:avLst>
              <a:gd name="adj" fmla="val 17857"/>
            </a:avLst>
          </a:prstGeom>
          <a:solidFill>
            <a:srgbClr val="FDF6F3"/>
          </a:solidFill>
          <a:ln w="6350">
            <a:solidFill>
              <a:srgbClr val="E8E4E0"/>
            </a:solidFill>
            <a:prstDash val="solid"/>
          </a:ln>
        </p:spPr>
        <p:txBody>
          <a:bodyPr/>
          <a:lstStyle/>
          <a:p>
            <a:endParaRPr lang="es-ES"/>
          </a:p>
        </p:txBody>
      </p:sp>
      <p:pic>
        <p:nvPicPr>
          <p:cNvPr id="8" name="Image 2" descr="preencoded.png"/>
          <p:cNvPicPr>
            <a:picLocks noChangeAspect="1"/>
          </p:cNvPicPr>
          <p:nvPr/>
        </p:nvPicPr>
        <p:blipFill>
          <a:blip r:embed="rId4"/>
          <a:stretch>
            <a:fillRect/>
          </a:stretch>
        </p:blipFill>
        <p:spPr>
          <a:xfrm>
            <a:off x="479529" y="1535341"/>
            <a:ext cx="329184" cy="329184"/>
          </a:xfrm>
          <a:prstGeom prst="rect">
            <a:avLst/>
          </a:prstGeom>
        </p:spPr>
      </p:pic>
      <p:sp>
        <p:nvSpPr>
          <p:cNvPr id="9" name="Text 4"/>
          <p:cNvSpPr/>
          <p:nvPr/>
        </p:nvSpPr>
        <p:spPr>
          <a:xfrm>
            <a:off x="388089" y="2129701"/>
            <a:ext cx="1874520" cy="640080"/>
          </a:xfrm>
          <a:prstGeom prst="rect">
            <a:avLst/>
          </a:prstGeom>
          <a:noFill/>
          <a:ln/>
        </p:spPr>
        <p:txBody>
          <a:bodyPr wrap="square" lIns="0" tIns="0" rIns="0" bIns="0" rtlCol="0" anchor="ctr"/>
          <a:lstStyle/>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Fragmentación</a:t>
            </a:r>
            <a:endParaRPr lang="en-US" sz="1300" dirty="0"/>
          </a:p>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digital</a:t>
            </a:r>
            <a:endParaRPr lang="en-US" sz="1300" dirty="0"/>
          </a:p>
        </p:txBody>
      </p:sp>
      <p:sp>
        <p:nvSpPr>
          <p:cNvPr id="10" name="Text 5"/>
          <p:cNvSpPr/>
          <p:nvPr/>
        </p:nvSpPr>
        <p:spPr>
          <a:xfrm>
            <a:off x="388089" y="2815501"/>
            <a:ext cx="1874520" cy="731520"/>
          </a:xfrm>
          <a:prstGeom prst="rect">
            <a:avLst/>
          </a:prstGeom>
          <a:noFill/>
          <a:ln/>
        </p:spPr>
        <p:txBody>
          <a:bodyPr wrap="square" lIns="0" tIns="0" rIns="0" bIns="0" rtlCol="0" anchor="ctr"/>
          <a:lstStyle/>
          <a:p>
            <a:pPr marL="0" indent="0">
              <a:lnSpc>
                <a:spcPct val="130000"/>
              </a:lnSpc>
              <a:buNone/>
            </a:pPr>
            <a:r>
              <a:rPr lang="en-US" sz="1100" dirty="0">
                <a:solidFill>
                  <a:srgbClr val="5A6A6A"/>
                </a:solidFill>
                <a:latin typeface="Montserrat" pitchFamily="34" charset="0"/>
                <a:ea typeface="Montserrat" pitchFamily="34" charset="-122"/>
                <a:cs typeface="Montserrat" pitchFamily="34" charset="-120"/>
              </a:rPr>
              <a:t>La atención colapsada y la erosión de la verdad</a:t>
            </a:r>
            <a:endParaRPr lang="en-US" sz="1100" dirty="0"/>
          </a:p>
        </p:txBody>
      </p:sp>
      <p:sp>
        <p:nvSpPr>
          <p:cNvPr id="11" name="Shape 6"/>
          <p:cNvSpPr/>
          <p:nvPr/>
        </p:nvSpPr>
        <p:spPr>
          <a:xfrm>
            <a:off x="2445489" y="1443901"/>
            <a:ext cx="512064" cy="512064"/>
          </a:xfrm>
          <a:prstGeom prst="roundRect">
            <a:avLst>
              <a:gd name="adj" fmla="val 17857"/>
            </a:avLst>
          </a:prstGeom>
          <a:solidFill>
            <a:srgbClr val="FDF6F3"/>
          </a:solidFill>
          <a:ln w="6350">
            <a:solidFill>
              <a:srgbClr val="E8E4E0"/>
            </a:solidFill>
            <a:prstDash val="solid"/>
          </a:ln>
        </p:spPr>
        <p:txBody>
          <a:bodyPr/>
          <a:lstStyle/>
          <a:p>
            <a:endParaRPr lang="es-ES"/>
          </a:p>
        </p:txBody>
      </p:sp>
      <p:pic>
        <p:nvPicPr>
          <p:cNvPr id="12" name="Image 3" descr="preencoded.png"/>
          <p:cNvPicPr>
            <a:picLocks noChangeAspect="1"/>
          </p:cNvPicPr>
          <p:nvPr/>
        </p:nvPicPr>
        <p:blipFill>
          <a:blip r:embed="rId5"/>
          <a:stretch>
            <a:fillRect/>
          </a:stretch>
        </p:blipFill>
        <p:spPr>
          <a:xfrm>
            <a:off x="2536929" y="1535341"/>
            <a:ext cx="329184" cy="329184"/>
          </a:xfrm>
          <a:prstGeom prst="rect">
            <a:avLst/>
          </a:prstGeom>
        </p:spPr>
      </p:pic>
      <p:sp>
        <p:nvSpPr>
          <p:cNvPr id="13" name="Text 7"/>
          <p:cNvSpPr/>
          <p:nvPr/>
        </p:nvSpPr>
        <p:spPr>
          <a:xfrm>
            <a:off x="2445489" y="2129701"/>
            <a:ext cx="1874520" cy="640080"/>
          </a:xfrm>
          <a:prstGeom prst="rect">
            <a:avLst/>
          </a:prstGeom>
          <a:noFill/>
          <a:ln/>
        </p:spPr>
        <p:txBody>
          <a:bodyPr wrap="square" lIns="0" tIns="0" rIns="0" bIns="0" rtlCol="0" anchor="ctr"/>
          <a:lstStyle/>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Crisis de</a:t>
            </a:r>
            <a:endParaRPr lang="en-US" sz="1300" dirty="0"/>
          </a:p>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legitimidad</a:t>
            </a:r>
            <a:endParaRPr lang="en-US" sz="1300" dirty="0"/>
          </a:p>
        </p:txBody>
      </p:sp>
      <p:sp>
        <p:nvSpPr>
          <p:cNvPr id="14" name="Text 8"/>
          <p:cNvSpPr/>
          <p:nvPr/>
        </p:nvSpPr>
        <p:spPr>
          <a:xfrm>
            <a:off x="2445489" y="2815501"/>
            <a:ext cx="1874520" cy="731520"/>
          </a:xfrm>
          <a:prstGeom prst="rect">
            <a:avLst/>
          </a:prstGeom>
          <a:noFill/>
          <a:ln/>
        </p:spPr>
        <p:txBody>
          <a:bodyPr wrap="square" lIns="0" tIns="0" rIns="0" bIns="0" rtlCol="0" anchor="ctr"/>
          <a:lstStyle/>
          <a:p>
            <a:pPr marL="0" indent="0">
              <a:lnSpc>
                <a:spcPct val="130000"/>
              </a:lnSpc>
              <a:buNone/>
            </a:pPr>
            <a:r>
              <a:rPr lang="en-US" sz="1100" dirty="0">
                <a:solidFill>
                  <a:srgbClr val="5A6A6A"/>
                </a:solidFill>
                <a:latin typeface="Montserrat" pitchFamily="34" charset="0"/>
                <a:ea typeface="Montserrat" pitchFamily="34" charset="-122"/>
                <a:cs typeface="Montserrat" pitchFamily="34" charset="-120"/>
              </a:rPr>
              <a:t>La confianza en el liderazgo jerárquico se ha roto</a:t>
            </a:r>
            <a:endParaRPr lang="en-US" sz="1100" dirty="0"/>
          </a:p>
        </p:txBody>
      </p:sp>
      <p:sp>
        <p:nvSpPr>
          <p:cNvPr id="15" name="Shape 9"/>
          <p:cNvSpPr/>
          <p:nvPr/>
        </p:nvSpPr>
        <p:spPr>
          <a:xfrm>
            <a:off x="4502889" y="1443901"/>
            <a:ext cx="512064" cy="512064"/>
          </a:xfrm>
          <a:prstGeom prst="roundRect">
            <a:avLst>
              <a:gd name="adj" fmla="val 17857"/>
            </a:avLst>
          </a:prstGeom>
          <a:solidFill>
            <a:srgbClr val="FDF6F3"/>
          </a:solidFill>
          <a:ln w="6350">
            <a:solidFill>
              <a:srgbClr val="E8E4E0"/>
            </a:solidFill>
            <a:prstDash val="solid"/>
          </a:ln>
        </p:spPr>
        <p:txBody>
          <a:bodyPr/>
          <a:lstStyle/>
          <a:p>
            <a:endParaRPr lang="es-ES"/>
          </a:p>
        </p:txBody>
      </p:sp>
      <p:pic>
        <p:nvPicPr>
          <p:cNvPr id="16" name="Image 4" descr="preencoded.png"/>
          <p:cNvPicPr>
            <a:picLocks noChangeAspect="1"/>
          </p:cNvPicPr>
          <p:nvPr/>
        </p:nvPicPr>
        <p:blipFill>
          <a:blip r:embed="rId6"/>
          <a:stretch>
            <a:fillRect/>
          </a:stretch>
        </p:blipFill>
        <p:spPr>
          <a:xfrm>
            <a:off x="4594329" y="1535341"/>
            <a:ext cx="329184" cy="329184"/>
          </a:xfrm>
          <a:prstGeom prst="rect">
            <a:avLst/>
          </a:prstGeom>
        </p:spPr>
      </p:pic>
      <p:sp>
        <p:nvSpPr>
          <p:cNvPr id="17" name="Text 10"/>
          <p:cNvSpPr/>
          <p:nvPr/>
        </p:nvSpPr>
        <p:spPr>
          <a:xfrm>
            <a:off x="4502889" y="2129701"/>
            <a:ext cx="1874520" cy="640080"/>
          </a:xfrm>
          <a:prstGeom prst="rect">
            <a:avLst/>
          </a:prstGeom>
          <a:noFill/>
          <a:ln/>
        </p:spPr>
        <p:txBody>
          <a:bodyPr wrap="square" lIns="0" tIns="0" rIns="0" bIns="0" rtlCol="0" anchor="ctr"/>
          <a:lstStyle/>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Irrupción</a:t>
            </a:r>
            <a:endParaRPr lang="en-US" sz="1300" dirty="0"/>
          </a:p>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de la IA</a:t>
            </a:r>
            <a:endParaRPr lang="en-US" sz="1300" dirty="0"/>
          </a:p>
        </p:txBody>
      </p:sp>
      <p:sp>
        <p:nvSpPr>
          <p:cNvPr id="18" name="Text 11"/>
          <p:cNvSpPr/>
          <p:nvPr/>
        </p:nvSpPr>
        <p:spPr>
          <a:xfrm>
            <a:off x="4502889" y="2815501"/>
            <a:ext cx="1874520" cy="731520"/>
          </a:xfrm>
          <a:prstGeom prst="rect">
            <a:avLst/>
          </a:prstGeom>
          <a:noFill/>
          <a:ln/>
        </p:spPr>
        <p:txBody>
          <a:bodyPr wrap="square" lIns="0" tIns="0" rIns="0" bIns="0" rtlCol="0" anchor="ctr"/>
          <a:lstStyle/>
          <a:p>
            <a:pPr marL="0" indent="0">
              <a:lnSpc>
                <a:spcPct val="130000"/>
              </a:lnSpc>
              <a:buNone/>
            </a:pPr>
            <a:r>
              <a:rPr lang="en-US" sz="1100" dirty="0">
                <a:solidFill>
                  <a:srgbClr val="5A6A6A"/>
                </a:solidFill>
                <a:latin typeface="Montserrat" pitchFamily="34" charset="0"/>
                <a:ea typeface="Montserrat" pitchFamily="34" charset="-122"/>
                <a:cs typeface="Montserrat" pitchFamily="34" charset="-120"/>
              </a:rPr>
              <a:t>Redefine qué es valioso del trabajo humano</a:t>
            </a:r>
            <a:endParaRPr lang="en-US" sz="1100" dirty="0"/>
          </a:p>
        </p:txBody>
      </p:sp>
      <p:sp>
        <p:nvSpPr>
          <p:cNvPr id="19" name="Shape 12"/>
          <p:cNvSpPr/>
          <p:nvPr/>
        </p:nvSpPr>
        <p:spPr>
          <a:xfrm>
            <a:off x="6560289" y="1443901"/>
            <a:ext cx="512064" cy="512064"/>
          </a:xfrm>
          <a:prstGeom prst="roundRect">
            <a:avLst>
              <a:gd name="adj" fmla="val 17857"/>
            </a:avLst>
          </a:prstGeom>
          <a:solidFill>
            <a:srgbClr val="FDF6F3"/>
          </a:solidFill>
          <a:ln w="6350">
            <a:solidFill>
              <a:srgbClr val="E8E4E0"/>
            </a:solidFill>
            <a:prstDash val="solid"/>
          </a:ln>
        </p:spPr>
        <p:txBody>
          <a:bodyPr/>
          <a:lstStyle/>
          <a:p>
            <a:endParaRPr lang="es-ES"/>
          </a:p>
        </p:txBody>
      </p:sp>
      <p:pic>
        <p:nvPicPr>
          <p:cNvPr id="20" name="Image 5" descr="preencoded.png"/>
          <p:cNvPicPr>
            <a:picLocks noChangeAspect="1"/>
          </p:cNvPicPr>
          <p:nvPr/>
        </p:nvPicPr>
        <p:blipFill>
          <a:blip r:embed="rId7"/>
          <a:stretch>
            <a:fillRect/>
          </a:stretch>
        </p:blipFill>
        <p:spPr>
          <a:xfrm>
            <a:off x="6651729" y="1535341"/>
            <a:ext cx="329184" cy="329184"/>
          </a:xfrm>
          <a:prstGeom prst="rect">
            <a:avLst/>
          </a:prstGeom>
        </p:spPr>
      </p:pic>
      <p:sp>
        <p:nvSpPr>
          <p:cNvPr id="21" name="Text 13"/>
          <p:cNvSpPr/>
          <p:nvPr/>
        </p:nvSpPr>
        <p:spPr>
          <a:xfrm>
            <a:off x="6560289" y="2129701"/>
            <a:ext cx="1874520" cy="640080"/>
          </a:xfrm>
          <a:prstGeom prst="rect">
            <a:avLst/>
          </a:prstGeom>
          <a:noFill/>
          <a:ln/>
        </p:spPr>
        <p:txBody>
          <a:bodyPr wrap="square" lIns="0" tIns="0" rIns="0" bIns="0" rtlCol="0" anchor="ctr"/>
          <a:lstStyle/>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Epidemia de</a:t>
            </a:r>
            <a:endParaRPr lang="en-US" sz="1300" dirty="0"/>
          </a:p>
          <a:p>
            <a:pPr marL="0" indent="0">
              <a:lnSpc>
                <a:spcPct val="120000"/>
              </a:lnSpc>
              <a:buNone/>
            </a:pPr>
            <a:r>
              <a:rPr lang="en-US" sz="1300" b="1" dirty="0">
                <a:solidFill>
                  <a:srgbClr val="2A3A3A"/>
                </a:solidFill>
                <a:latin typeface="Montserrat" pitchFamily="34" charset="0"/>
                <a:ea typeface="Montserrat" pitchFamily="34" charset="-122"/>
                <a:cs typeface="Montserrat" pitchFamily="34" charset="-120"/>
              </a:rPr>
              <a:t>agotamiento</a:t>
            </a:r>
            <a:endParaRPr lang="en-US" sz="1300" dirty="0"/>
          </a:p>
        </p:txBody>
      </p:sp>
      <p:sp>
        <p:nvSpPr>
          <p:cNvPr id="22" name="Text 14"/>
          <p:cNvSpPr/>
          <p:nvPr/>
        </p:nvSpPr>
        <p:spPr>
          <a:xfrm>
            <a:off x="6560289" y="2815501"/>
            <a:ext cx="1874520" cy="731520"/>
          </a:xfrm>
          <a:prstGeom prst="rect">
            <a:avLst/>
          </a:prstGeom>
          <a:noFill/>
          <a:ln/>
        </p:spPr>
        <p:txBody>
          <a:bodyPr wrap="square" lIns="0" tIns="0" rIns="0" bIns="0" rtlCol="0" anchor="ctr"/>
          <a:lstStyle/>
          <a:p>
            <a:pPr marL="0" indent="0">
              <a:lnSpc>
                <a:spcPct val="130000"/>
              </a:lnSpc>
              <a:buNone/>
            </a:pPr>
            <a:r>
              <a:rPr lang="en-US" sz="1100" dirty="0">
                <a:solidFill>
                  <a:srgbClr val="5A6A6A"/>
                </a:solidFill>
                <a:latin typeface="Montserrat" pitchFamily="34" charset="0"/>
                <a:ea typeface="Montserrat" pitchFamily="34" charset="-122"/>
                <a:cs typeface="Montserrat" pitchFamily="34" charset="-120"/>
              </a:rPr>
              <a:t>Burnout como fenómeno sistémico, no individual</a:t>
            </a:r>
            <a:endParaRPr lang="en-US" sz="1100" dirty="0"/>
          </a:p>
        </p:txBody>
      </p:sp>
      <p:sp>
        <p:nvSpPr>
          <p:cNvPr id="29" name="Text 21">
            <a:extLst>
              <a:ext uri="{FF2B5EF4-FFF2-40B4-BE49-F238E27FC236}">
                <a16:creationId xmlns:a16="http://schemas.microsoft.com/office/drawing/2014/main" id="{32194A59-E940-E692-229B-415D0F65B03F}"/>
              </a:ext>
            </a:extLst>
          </p:cNvPr>
          <p:cNvSpPr/>
          <p:nvPr/>
        </p:nvSpPr>
        <p:spPr>
          <a:xfrm>
            <a:off x="556881" y="4223785"/>
            <a:ext cx="7658100" cy="191912"/>
          </a:xfrm>
          <a:prstGeom prst="rect">
            <a:avLst/>
          </a:prstGeom>
          <a:noFill/>
          <a:ln/>
        </p:spPr>
        <p:txBody>
          <a:bodyPr wrap="square" lIns="0" tIns="0" rIns="0" bIns="0" rtlCol="0" anchor="t">
            <a:spAutoFit/>
          </a:bodyPr>
          <a:lstStyle/>
          <a:p>
            <a:pPr marL="0" indent="0" algn="ctr">
              <a:lnSpc>
                <a:spcPts val="1600"/>
              </a:lnSpc>
              <a:buNone/>
            </a:pPr>
            <a:r>
              <a:rPr lang="es-ES" sz="1200" b="1" dirty="0">
                <a:solidFill>
                  <a:srgbClr val="1F3A3D"/>
                </a:solidFill>
              </a:rPr>
              <a:t>Lo nuevo no es cada fuerza por separado, sino su simultaneidad e interacción.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0530" y="520455"/>
            <a:ext cx="540661" cy="118237"/>
          </a:xfrm>
          <a:prstGeom prst="rect">
            <a:avLst/>
          </a:prstGeom>
          <a:noFill/>
          <a:ln/>
        </p:spPr>
        <p:txBody>
          <a:bodyPr wrap="none" lIns="0" tIns="0" rIns="0" bIns="0" rtlCol="0" anchor="t">
            <a:spAutoFit/>
          </a:bodyPr>
          <a:lstStyle/>
          <a:p>
            <a:pPr marL="0" indent="0" algn="l">
              <a:lnSpc>
                <a:spcPts val="900"/>
              </a:lnSpc>
              <a:buNone/>
            </a:pPr>
            <a:r>
              <a:rPr lang="en-US" sz="1000" b="1" kern="0" spc="2" dirty="0">
                <a:solidFill>
                  <a:srgbClr val="DC8060"/>
                </a:solidFill>
              </a:rPr>
              <a:t>Fuerza 1</a:t>
            </a:r>
            <a:endParaRPr lang="en-US" sz="1000" dirty="0"/>
          </a:p>
        </p:txBody>
      </p:sp>
      <p:sp>
        <p:nvSpPr>
          <p:cNvPr id="4" name="Text 1"/>
          <p:cNvSpPr/>
          <p:nvPr/>
        </p:nvSpPr>
        <p:spPr>
          <a:xfrm>
            <a:off x="510530" y="727624"/>
            <a:ext cx="3032882" cy="313419"/>
          </a:xfrm>
          <a:prstGeom prst="rect">
            <a:avLst/>
          </a:prstGeom>
          <a:noFill/>
          <a:ln/>
        </p:spPr>
        <p:txBody>
          <a:bodyPr wrap="none" lIns="0" tIns="0" rIns="0" bIns="0" rtlCol="0" anchor="t">
            <a:spAutoFit/>
          </a:bodyPr>
          <a:lstStyle/>
          <a:p>
            <a:pPr marL="0" indent="0" algn="l">
              <a:lnSpc>
                <a:spcPts val="2600"/>
              </a:lnSpc>
              <a:buNone/>
            </a:pPr>
            <a:r>
              <a:rPr lang="en-US" sz="2000" b="1" dirty="0">
                <a:solidFill>
                  <a:srgbClr val="2A5058"/>
                </a:solidFill>
              </a:rPr>
              <a:t>Fragmentación Digital</a:t>
            </a:r>
            <a:endParaRPr lang="en-US" sz="2000" dirty="0"/>
          </a:p>
        </p:txBody>
      </p:sp>
      <p:sp>
        <p:nvSpPr>
          <p:cNvPr id="5" name="Text 2"/>
          <p:cNvSpPr/>
          <p:nvPr/>
        </p:nvSpPr>
        <p:spPr>
          <a:xfrm>
            <a:off x="510530" y="1129097"/>
            <a:ext cx="4572000" cy="194667"/>
          </a:xfrm>
          <a:prstGeom prst="rect">
            <a:avLst/>
          </a:prstGeom>
          <a:noFill/>
          <a:ln/>
        </p:spPr>
        <p:txBody>
          <a:bodyPr wrap="none" lIns="0" tIns="0" rIns="0" bIns="0" rtlCol="0" anchor="t">
            <a:spAutoFit/>
          </a:bodyPr>
          <a:lstStyle/>
          <a:p>
            <a:pPr marL="0" indent="0" algn="l">
              <a:lnSpc>
                <a:spcPts val="1400"/>
              </a:lnSpc>
              <a:buNone/>
            </a:pPr>
            <a:r>
              <a:rPr lang="en-US" sz="1050" dirty="0">
                <a:solidFill>
                  <a:srgbClr val="2A3A3A">
                    <a:alpha val="80000"/>
                  </a:srgbClr>
                </a:solidFill>
              </a:rPr>
              <a:t>Un ecosistema que fragmenta la atención y erosiona la verdad</a:t>
            </a:r>
            <a:endParaRPr lang="en-US" sz="1050" dirty="0"/>
          </a:p>
        </p:txBody>
      </p:sp>
      <p:sp>
        <p:nvSpPr>
          <p:cNvPr id="11" name="Shape 8"/>
          <p:cNvSpPr/>
          <p:nvPr/>
        </p:nvSpPr>
        <p:spPr>
          <a:xfrm>
            <a:off x="2903686" y="1765784"/>
            <a:ext cx="2178844" cy="1114425"/>
          </a:xfrm>
          <a:prstGeom prst="rect">
            <a:avLst/>
          </a:prstGeom>
          <a:solidFill>
            <a:srgbClr val="2A5058">
              <a:alpha val="3000"/>
            </a:srgbClr>
          </a:solidFill>
          <a:ln/>
        </p:spPr>
        <p:txBody>
          <a:bodyPr/>
          <a:lstStyle/>
          <a:p>
            <a:endParaRPr lang="es-ES"/>
          </a:p>
        </p:txBody>
      </p:sp>
      <p:sp>
        <p:nvSpPr>
          <p:cNvPr id="12" name="Shape 9"/>
          <p:cNvSpPr/>
          <p:nvPr/>
        </p:nvSpPr>
        <p:spPr>
          <a:xfrm>
            <a:off x="2903686" y="1765784"/>
            <a:ext cx="21431" cy="1114425"/>
          </a:xfrm>
          <a:prstGeom prst="rect">
            <a:avLst/>
          </a:prstGeom>
          <a:solidFill>
            <a:srgbClr val="DC8060"/>
          </a:solidFill>
          <a:ln/>
        </p:spPr>
        <p:txBody>
          <a:bodyPr/>
          <a:lstStyle/>
          <a:p>
            <a:endParaRPr lang="es-ES"/>
          </a:p>
        </p:txBody>
      </p:sp>
      <p:sp>
        <p:nvSpPr>
          <p:cNvPr id="13" name="Text 10"/>
          <p:cNvSpPr/>
          <p:nvPr/>
        </p:nvSpPr>
        <p:spPr>
          <a:xfrm>
            <a:off x="3046561" y="1908659"/>
            <a:ext cx="1893094" cy="350044"/>
          </a:xfrm>
          <a:prstGeom prst="rect">
            <a:avLst/>
          </a:prstGeom>
          <a:noFill/>
          <a:ln/>
        </p:spPr>
        <p:txBody>
          <a:bodyPr wrap="none" lIns="0" tIns="0" rIns="0" bIns="0" rtlCol="0" anchor="t">
            <a:spAutoFit/>
          </a:bodyPr>
          <a:lstStyle/>
          <a:p>
            <a:pPr marL="0" indent="0" algn="l">
              <a:lnSpc>
                <a:spcPts val="2400"/>
              </a:lnSpc>
              <a:buNone/>
            </a:pPr>
            <a:r>
              <a:rPr lang="en-US" sz="1808" b="1" dirty="0">
                <a:solidFill>
                  <a:srgbClr val="DC8060"/>
                </a:solidFill>
              </a:rPr>
              <a:t>25 min</a:t>
            </a:r>
            <a:endParaRPr lang="en-US" sz="1808" dirty="0"/>
          </a:p>
        </p:txBody>
      </p:sp>
      <p:sp>
        <p:nvSpPr>
          <p:cNvPr id="14" name="Text 11"/>
          <p:cNvSpPr/>
          <p:nvPr/>
        </p:nvSpPr>
        <p:spPr>
          <a:xfrm>
            <a:off x="3046561" y="2294422"/>
            <a:ext cx="1893094" cy="300038"/>
          </a:xfrm>
          <a:prstGeom prst="rect">
            <a:avLst/>
          </a:prstGeom>
          <a:noFill/>
          <a:ln/>
        </p:spPr>
        <p:txBody>
          <a:bodyPr wrap="square" lIns="0" tIns="0" rIns="0" bIns="0" rtlCol="0" anchor="t">
            <a:spAutoFit/>
          </a:bodyPr>
          <a:lstStyle/>
          <a:p>
            <a:pPr marL="0" indent="0" algn="l">
              <a:lnSpc>
                <a:spcPts val="1200"/>
              </a:lnSpc>
              <a:buNone/>
            </a:pPr>
            <a:r>
              <a:rPr lang="en-US" sz="780" dirty="0">
                <a:solidFill>
                  <a:srgbClr val="2A3A3A"/>
                </a:solidFill>
              </a:rPr>
              <a:t>Tiempo necesario para recuperar la profundidad tras una interrupción.</a:t>
            </a:r>
            <a:endParaRPr lang="en-US" sz="780" dirty="0"/>
          </a:p>
        </p:txBody>
      </p:sp>
      <p:sp>
        <p:nvSpPr>
          <p:cNvPr id="15" name="Shape 12"/>
          <p:cNvSpPr/>
          <p:nvPr/>
        </p:nvSpPr>
        <p:spPr>
          <a:xfrm>
            <a:off x="2903686" y="3118562"/>
            <a:ext cx="2178844" cy="1114425"/>
          </a:xfrm>
          <a:prstGeom prst="rect">
            <a:avLst/>
          </a:prstGeom>
          <a:solidFill>
            <a:srgbClr val="2A5058">
              <a:alpha val="3000"/>
            </a:srgbClr>
          </a:solidFill>
          <a:ln/>
        </p:spPr>
        <p:txBody>
          <a:bodyPr/>
          <a:lstStyle/>
          <a:p>
            <a:endParaRPr lang="es-ES"/>
          </a:p>
        </p:txBody>
      </p:sp>
      <p:sp>
        <p:nvSpPr>
          <p:cNvPr id="16" name="Shape 13"/>
          <p:cNvSpPr/>
          <p:nvPr/>
        </p:nvSpPr>
        <p:spPr>
          <a:xfrm>
            <a:off x="2903686" y="3118562"/>
            <a:ext cx="21431" cy="1114425"/>
          </a:xfrm>
          <a:prstGeom prst="rect">
            <a:avLst/>
          </a:prstGeom>
          <a:solidFill>
            <a:srgbClr val="DC8060"/>
          </a:solidFill>
          <a:ln/>
        </p:spPr>
        <p:txBody>
          <a:bodyPr/>
          <a:lstStyle/>
          <a:p>
            <a:endParaRPr lang="es-ES"/>
          </a:p>
        </p:txBody>
      </p:sp>
      <p:sp>
        <p:nvSpPr>
          <p:cNvPr id="17" name="Text 14"/>
          <p:cNvSpPr/>
          <p:nvPr/>
        </p:nvSpPr>
        <p:spPr>
          <a:xfrm>
            <a:off x="3046561" y="3261437"/>
            <a:ext cx="1893094" cy="350044"/>
          </a:xfrm>
          <a:prstGeom prst="rect">
            <a:avLst/>
          </a:prstGeom>
          <a:noFill/>
          <a:ln/>
        </p:spPr>
        <p:txBody>
          <a:bodyPr wrap="none" lIns="0" tIns="0" rIns="0" bIns="0" rtlCol="0" anchor="t">
            <a:spAutoFit/>
          </a:bodyPr>
          <a:lstStyle/>
          <a:p>
            <a:pPr marL="0" indent="0" algn="l">
              <a:lnSpc>
                <a:spcPts val="2400"/>
              </a:lnSpc>
              <a:buNone/>
            </a:pPr>
            <a:r>
              <a:rPr lang="en-US" sz="1808" b="1" dirty="0">
                <a:solidFill>
                  <a:srgbClr val="DC8060"/>
                </a:solidFill>
              </a:rPr>
              <a:t>6x</a:t>
            </a:r>
            <a:endParaRPr lang="en-US" sz="1808" dirty="0"/>
          </a:p>
        </p:txBody>
      </p:sp>
      <p:sp>
        <p:nvSpPr>
          <p:cNvPr id="18" name="Text 15"/>
          <p:cNvSpPr/>
          <p:nvPr/>
        </p:nvSpPr>
        <p:spPr>
          <a:xfrm>
            <a:off x="3046561" y="3647199"/>
            <a:ext cx="1893094" cy="300038"/>
          </a:xfrm>
          <a:prstGeom prst="rect">
            <a:avLst/>
          </a:prstGeom>
          <a:noFill/>
          <a:ln/>
        </p:spPr>
        <p:txBody>
          <a:bodyPr wrap="square" lIns="0" tIns="0" rIns="0" bIns="0" rtlCol="0" anchor="t">
            <a:spAutoFit/>
          </a:bodyPr>
          <a:lstStyle/>
          <a:p>
            <a:pPr marL="0" indent="0" algn="l">
              <a:lnSpc>
                <a:spcPts val="1200"/>
              </a:lnSpc>
              <a:buNone/>
            </a:pPr>
            <a:r>
              <a:rPr lang="en-US" sz="780" dirty="0">
                <a:solidFill>
                  <a:srgbClr val="2A3A3A"/>
                </a:solidFill>
              </a:rPr>
              <a:t>Velocidad a la que viajan las noticias falsas vs las verdaderas.</a:t>
            </a:r>
            <a:endParaRPr lang="en-US" sz="780" dirty="0"/>
          </a:p>
        </p:txBody>
      </p:sp>
      <p:sp>
        <p:nvSpPr>
          <p:cNvPr id="19" name="Text 16"/>
          <p:cNvSpPr/>
          <p:nvPr/>
        </p:nvSpPr>
        <p:spPr>
          <a:xfrm>
            <a:off x="3046561" y="3982956"/>
            <a:ext cx="1893094" cy="107156"/>
          </a:xfrm>
          <a:prstGeom prst="rect">
            <a:avLst/>
          </a:prstGeom>
          <a:noFill/>
          <a:ln/>
        </p:spPr>
        <p:txBody>
          <a:bodyPr wrap="none" lIns="0" tIns="0" rIns="0" bIns="0" rtlCol="0" anchor="t">
            <a:spAutoFit/>
          </a:bodyPr>
          <a:lstStyle/>
          <a:p>
            <a:pPr marL="0" indent="0" algn="l">
              <a:lnSpc>
                <a:spcPts val="700"/>
              </a:lnSpc>
              <a:buNone/>
            </a:pPr>
            <a:r>
              <a:rPr lang="en-US" sz="568" i="1" dirty="0">
                <a:solidFill>
                  <a:srgbClr val="666666"/>
                </a:solidFill>
              </a:rPr>
              <a:t>(MIT, 2018)</a:t>
            </a:r>
            <a:endParaRPr lang="en-US" sz="568" dirty="0"/>
          </a:p>
        </p:txBody>
      </p:sp>
      <p:pic>
        <p:nvPicPr>
          <p:cNvPr id="25" name="Image 1" descr="preencoded.png"/>
          <p:cNvPicPr>
            <a:picLocks noChangeAspect="1"/>
          </p:cNvPicPr>
          <p:nvPr/>
        </p:nvPicPr>
        <p:blipFill>
          <a:blip r:embed="rId3"/>
          <a:stretch>
            <a:fillRect/>
          </a:stretch>
        </p:blipFill>
        <p:spPr>
          <a:xfrm>
            <a:off x="5429250" y="0"/>
            <a:ext cx="3714750" cy="5143500"/>
          </a:xfrm>
          <a:prstGeom prst="rect">
            <a:avLst/>
          </a:prstGeom>
        </p:spPr>
      </p:pic>
      <p:pic>
        <p:nvPicPr>
          <p:cNvPr id="27" name="Imagen 26" descr="Diagrama&#10;&#10;El contenido generado por IA puede ser incorrecto.">
            <a:extLst>
              <a:ext uri="{FF2B5EF4-FFF2-40B4-BE49-F238E27FC236}">
                <a16:creationId xmlns:a16="http://schemas.microsoft.com/office/drawing/2014/main" id="{10F5DB25-01FB-5FE3-A744-BFD920D545B7}"/>
              </a:ext>
            </a:extLst>
          </p:cNvPr>
          <p:cNvPicPr>
            <a:picLocks noChangeAspect="1"/>
          </p:cNvPicPr>
          <p:nvPr/>
        </p:nvPicPr>
        <p:blipFill>
          <a:blip r:embed="rId4"/>
          <a:stretch>
            <a:fillRect/>
          </a:stretch>
        </p:blipFill>
        <p:spPr>
          <a:xfrm>
            <a:off x="409065" y="1606205"/>
            <a:ext cx="2290776" cy="2611631"/>
          </a:xfrm>
          <a:prstGeom prst="rect">
            <a:avLst/>
          </a:prstGeom>
        </p:spPr>
      </p:pic>
      <p:sp>
        <p:nvSpPr>
          <p:cNvPr id="28" name="Text 7">
            <a:extLst>
              <a:ext uri="{FF2B5EF4-FFF2-40B4-BE49-F238E27FC236}">
                <a16:creationId xmlns:a16="http://schemas.microsoft.com/office/drawing/2014/main" id="{C5484E2A-0782-F2D3-9097-65E298D21B1B}"/>
              </a:ext>
            </a:extLst>
          </p:cNvPr>
          <p:cNvSpPr/>
          <p:nvPr/>
        </p:nvSpPr>
        <p:spPr>
          <a:xfrm>
            <a:off x="409065" y="4221521"/>
            <a:ext cx="1890904" cy="165630"/>
          </a:xfrm>
          <a:prstGeom prst="rect">
            <a:avLst/>
          </a:prstGeom>
          <a:noFill/>
          <a:ln/>
        </p:spPr>
        <p:txBody>
          <a:bodyPr wrap="square" lIns="0" tIns="0" rIns="0" bIns="0" rtlCol="0" anchor="ctr"/>
          <a:lstStyle/>
          <a:p>
            <a:pPr marL="0" indent="0" algn="ctr">
              <a:buNone/>
            </a:pPr>
            <a:r>
              <a:rPr lang="en-US" sz="600" i="1" dirty="0">
                <a:solidFill>
                  <a:srgbClr val="8A9696"/>
                </a:solidFill>
                <a:latin typeface="Montserrat" pitchFamily="34" charset="0"/>
                <a:ea typeface="Montserrat" pitchFamily="34" charset="-122"/>
                <a:cs typeface="Montserrat" pitchFamily="34" charset="-120"/>
              </a:rPr>
              <a:t>Gloria Mark, UC Irvine</a:t>
            </a:r>
            <a:endParaRPr lang="en-US" sz="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0063" y="428625"/>
            <a:ext cx="566309" cy="118237"/>
          </a:xfrm>
          <a:prstGeom prst="rect">
            <a:avLst/>
          </a:prstGeom>
          <a:noFill/>
          <a:ln/>
        </p:spPr>
        <p:txBody>
          <a:bodyPr wrap="none" lIns="0" tIns="0" rIns="0" bIns="0" rtlCol="0" anchor="t">
            <a:spAutoFit/>
          </a:bodyPr>
          <a:lstStyle/>
          <a:p>
            <a:pPr marL="0" indent="0" algn="l">
              <a:lnSpc>
                <a:spcPts val="900"/>
              </a:lnSpc>
              <a:buNone/>
            </a:pPr>
            <a:r>
              <a:rPr lang="en-US" sz="1000" b="1" kern="0" spc="2" dirty="0">
                <a:solidFill>
                  <a:srgbClr val="DC8060"/>
                </a:solidFill>
              </a:rPr>
              <a:t>Fuerza 2</a:t>
            </a:r>
            <a:endParaRPr lang="en-US" sz="1000" dirty="0"/>
          </a:p>
        </p:txBody>
      </p:sp>
      <p:sp>
        <p:nvSpPr>
          <p:cNvPr id="4" name="Text 1"/>
          <p:cNvSpPr/>
          <p:nvPr/>
        </p:nvSpPr>
        <p:spPr>
          <a:xfrm>
            <a:off x="500063" y="635794"/>
            <a:ext cx="2832507" cy="313419"/>
          </a:xfrm>
          <a:prstGeom prst="rect">
            <a:avLst/>
          </a:prstGeom>
          <a:noFill/>
          <a:ln/>
        </p:spPr>
        <p:txBody>
          <a:bodyPr wrap="none" lIns="0" tIns="0" rIns="0" bIns="0" rtlCol="0" anchor="t">
            <a:spAutoFit/>
          </a:bodyPr>
          <a:lstStyle/>
          <a:p>
            <a:pPr marL="0" indent="0" algn="l">
              <a:lnSpc>
                <a:spcPts val="2600"/>
              </a:lnSpc>
              <a:buNone/>
            </a:pPr>
            <a:r>
              <a:rPr lang="en-US" sz="2000" b="1" dirty="0">
                <a:solidFill>
                  <a:srgbClr val="2A5058"/>
                </a:solidFill>
              </a:rPr>
              <a:t>Crisis de Legitimidad</a:t>
            </a:r>
            <a:endParaRPr lang="en-US" sz="2000" dirty="0"/>
          </a:p>
        </p:txBody>
      </p:sp>
      <p:sp>
        <p:nvSpPr>
          <p:cNvPr id="5" name="Text 2"/>
          <p:cNvSpPr/>
          <p:nvPr/>
        </p:nvSpPr>
        <p:spPr>
          <a:xfrm>
            <a:off x="500063" y="1072986"/>
            <a:ext cx="4475974" cy="167931"/>
          </a:xfrm>
          <a:prstGeom prst="rect">
            <a:avLst/>
          </a:prstGeom>
          <a:noFill/>
          <a:ln/>
        </p:spPr>
        <p:txBody>
          <a:bodyPr wrap="square" lIns="0" tIns="0" rIns="0" bIns="0" rtlCol="0" anchor="t">
            <a:spAutoFit/>
          </a:bodyPr>
          <a:lstStyle/>
          <a:p>
            <a:pPr marL="0" indent="0" algn="l">
              <a:lnSpc>
                <a:spcPts val="1400"/>
              </a:lnSpc>
              <a:buNone/>
            </a:pPr>
            <a:r>
              <a:rPr lang="en-US" sz="1050" dirty="0">
                <a:solidFill>
                  <a:srgbClr val="2A3A3A"/>
                </a:solidFill>
              </a:rPr>
              <a:t>El colapso de la confianza en el liderazgo jerárquico tradicional.</a:t>
            </a:r>
            <a:endParaRPr lang="en-US" sz="1050" dirty="0"/>
          </a:p>
        </p:txBody>
      </p:sp>
      <p:sp>
        <p:nvSpPr>
          <p:cNvPr id="9" name="Text 6"/>
          <p:cNvSpPr/>
          <p:nvPr/>
        </p:nvSpPr>
        <p:spPr>
          <a:xfrm>
            <a:off x="447675" y="3825381"/>
            <a:ext cx="2007394" cy="342900"/>
          </a:xfrm>
          <a:prstGeom prst="rect">
            <a:avLst/>
          </a:prstGeom>
          <a:noFill/>
          <a:ln/>
        </p:spPr>
        <p:txBody>
          <a:bodyPr wrap="none" lIns="0" tIns="0" rIns="0" bIns="0" rtlCol="0" anchor="t">
            <a:spAutoFit/>
          </a:bodyPr>
          <a:lstStyle/>
          <a:p>
            <a:pPr marL="0" indent="0" algn="l">
              <a:lnSpc>
                <a:spcPts val="2700"/>
              </a:lnSpc>
              <a:buNone/>
            </a:pPr>
            <a:r>
              <a:rPr lang="en-US" sz="2436" b="1" dirty="0">
                <a:solidFill>
                  <a:srgbClr val="DC8060"/>
                </a:solidFill>
              </a:rPr>
              <a:t>51%</a:t>
            </a:r>
            <a:endParaRPr lang="en-US" sz="2436" dirty="0"/>
          </a:p>
        </p:txBody>
      </p:sp>
      <p:sp>
        <p:nvSpPr>
          <p:cNvPr id="10" name="Text 7"/>
          <p:cNvSpPr/>
          <p:nvPr/>
        </p:nvSpPr>
        <p:spPr>
          <a:xfrm>
            <a:off x="447675" y="4225431"/>
            <a:ext cx="2007394" cy="320018"/>
          </a:xfrm>
          <a:prstGeom prst="rect">
            <a:avLst/>
          </a:prstGeom>
          <a:noFill/>
          <a:ln/>
        </p:spPr>
        <p:txBody>
          <a:bodyPr wrap="square" lIns="0" tIns="0" rIns="0" bIns="0" rtlCol="0" anchor="t">
            <a:spAutoFit/>
          </a:bodyPr>
          <a:lstStyle/>
          <a:p>
            <a:pPr marL="0" indent="0" algn="l">
              <a:lnSpc>
                <a:spcPts val="1300"/>
              </a:lnSpc>
              <a:buNone/>
            </a:pPr>
            <a:r>
              <a:rPr lang="en-US" sz="784" b="1" dirty="0">
                <a:solidFill>
                  <a:srgbClr val="2A5058"/>
                </a:solidFill>
              </a:rPr>
              <a:t>Confianza en CEOs (cae al 30% en sectores desencantados).</a:t>
            </a:r>
            <a:endParaRPr lang="en-US" sz="784" dirty="0"/>
          </a:p>
        </p:txBody>
      </p:sp>
      <p:sp>
        <p:nvSpPr>
          <p:cNvPr id="11" name="Text 8"/>
          <p:cNvSpPr/>
          <p:nvPr/>
        </p:nvSpPr>
        <p:spPr>
          <a:xfrm>
            <a:off x="447675" y="4588311"/>
            <a:ext cx="2007394" cy="116086"/>
          </a:xfrm>
          <a:prstGeom prst="rect">
            <a:avLst/>
          </a:prstGeom>
          <a:noFill/>
          <a:ln/>
        </p:spPr>
        <p:txBody>
          <a:bodyPr wrap="none" lIns="0" tIns="0" rIns="0" bIns="0" rtlCol="0" anchor="t">
            <a:spAutoFit/>
          </a:bodyPr>
          <a:lstStyle/>
          <a:p>
            <a:pPr marL="0" indent="0" algn="l">
              <a:lnSpc>
                <a:spcPts val="800"/>
              </a:lnSpc>
              <a:buNone/>
            </a:pPr>
            <a:r>
              <a:rPr lang="en-US" sz="621" dirty="0">
                <a:solidFill>
                  <a:srgbClr val="666666"/>
                </a:solidFill>
              </a:rPr>
              <a:t>Fuente: Edelman Trust Barometer</a:t>
            </a:r>
            <a:endParaRPr lang="en-US" sz="621" dirty="0"/>
          </a:p>
        </p:txBody>
      </p:sp>
      <p:sp>
        <p:nvSpPr>
          <p:cNvPr id="12" name="Text 9"/>
          <p:cNvSpPr/>
          <p:nvPr/>
        </p:nvSpPr>
        <p:spPr>
          <a:xfrm>
            <a:off x="2968643" y="3824079"/>
            <a:ext cx="2007394" cy="342900"/>
          </a:xfrm>
          <a:prstGeom prst="rect">
            <a:avLst/>
          </a:prstGeom>
          <a:noFill/>
          <a:ln/>
        </p:spPr>
        <p:txBody>
          <a:bodyPr wrap="none" lIns="0" tIns="0" rIns="0" bIns="0" rtlCol="0" anchor="t">
            <a:spAutoFit/>
          </a:bodyPr>
          <a:lstStyle/>
          <a:p>
            <a:pPr marL="0" indent="0" algn="l">
              <a:lnSpc>
                <a:spcPts val="2700"/>
              </a:lnSpc>
              <a:buNone/>
            </a:pPr>
            <a:r>
              <a:rPr lang="en-US" sz="2436" b="1" dirty="0">
                <a:solidFill>
                  <a:srgbClr val="DC8060"/>
                </a:solidFill>
              </a:rPr>
              <a:t>58%</a:t>
            </a:r>
            <a:endParaRPr lang="en-US" sz="2436" dirty="0"/>
          </a:p>
        </p:txBody>
      </p:sp>
      <p:sp>
        <p:nvSpPr>
          <p:cNvPr id="13" name="Text 10"/>
          <p:cNvSpPr/>
          <p:nvPr/>
        </p:nvSpPr>
        <p:spPr>
          <a:xfrm>
            <a:off x="2968643" y="4224129"/>
            <a:ext cx="2007394" cy="320018"/>
          </a:xfrm>
          <a:prstGeom prst="rect">
            <a:avLst/>
          </a:prstGeom>
          <a:noFill/>
          <a:ln/>
        </p:spPr>
        <p:txBody>
          <a:bodyPr wrap="square" lIns="0" tIns="0" rIns="0" bIns="0" rtlCol="0" anchor="t">
            <a:spAutoFit/>
          </a:bodyPr>
          <a:lstStyle/>
          <a:p>
            <a:pPr marL="0" indent="0" algn="l">
              <a:lnSpc>
                <a:spcPts val="1300"/>
              </a:lnSpc>
              <a:buNone/>
            </a:pPr>
            <a:r>
              <a:rPr lang="en-US" sz="784" b="1" dirty="0">
                <a:solidFill>
                  <a:srgbClr val="2A5058"/>
                </a:solidFill>
              </a:rPr>
              <a:t>De gerentes renunciaría a su rol si pudiera mantener su salario.</a:t>
            </a:r>
            <a:endParaRPr lang="en-US" sz="784" dirty="0"/>
          </a:p>
        </p:txBody>
      </p:sp>
      <p:sp>
        <p:nvSpPr>
          <p:cNvPr id="14" name="Text 11"/>
          <p:cNvSpPr/>
          <p:nvPr/>
        </p:nvSpPr>
        <p:spPr>
          <a:xfrm>
            <a:off x="2968643" y="4587009"/>
            <a:ext cx="2007394" cy="116086"/>
          </a:xfrm>
          <a:prstGeom prst="rect">
            <a:avLst/>
          </a:prstGeom>
          <a:noFill/>
          <a:ln/>
        </p:spPr>
        <p:txBody>
          <a:bodyPr wrap="none" lIns="0" tIns="0" rIns="0" bIns="0" rtlCol="0" anchor="t">
            <a:spAutoFit/>
          </a:bodyPr>
          <a:lstStyle/>
          <a:p>
            <a:pPr marL="0" indent="0" algn="l">
              <a:lnSpc>
                <a:spcPts val="800"/>
              </a:lnSpc>
              <a:buNone/>
            </a:pPr>
            <a:r>
              <a:rPr lang="en-US" sz="621" dirty="0">
                <a:solidFill>
                  <a:srgbClr val="666666"/>
                </a:solidFill>
              </a:rPr>
              <a:t>Fuente: Perceptyx, 2025</a:t>
            </a:r>
            <a:endParaRPr lang="en-US" sz="621" dirty="0"/>
          </a:p>
        </p:txBody>
      </p:sp>
      <p:pic>
        <p:nvPicPr>
          <p:cNvPr id="18" name="Image 1" descr="preencoded.png"/>
          <p:cNvPicPr>
            <a:picLocks noChangeAspect="1"/>
          </p:cNvPicPr>
          <p:nvPr/>
        </p:nvPicPr>
        <p:blipFill>
          <a:blip r:embed="rId3"/>
          <a:stretch>
            <a:fillRect/>
          </a:stretch>
        </p:blipFill>
        <p:spPr>
          <a:xfrm>
            <a:off x="5486400" y="0"/>
            <a:ext cx="3657600" cy="5143500"/>
          </a:xfrm>
          <a:prstGeom prst="rect">
            <a:avLst/>
          </a:prstGeom>
        </p:spPr>
      </p:pic>
      <p:pic>
        <p:nvPicPr>
          <p:cNvPr id="20" name="Imagen 19" descr="Diagrama&#10;&#10;El contenido generado por IA puede ser incorrecto.">
            <a:extLst>
              <a:ext uri="{FF2B5EF4-FFF2-40B4-BE49-F238E27FC236}">
                <a16:creationId xmlns:a16="http://schemas.microsoft.com/office/drawing/2014/main" id="{1DE0F3F9-E4E1-9D00-77E2-2C7B28A7BDFB}"/>
              </a:ext>
            </a:extLst>
          </p:cNvPr>
          <p:cNvPicPr>
            <a:picLocks noChangeAspect="1"/>
          </p:cNvPicPr>
          <p:nvPr/>
        </p:nvPicPr>
        <p:blipFill>
          <a:blip r:embed="rId4"/>
          <a:stretch>
            <a:fillRect/>
          </a:stretch>
        </p:blipFill>
        <p:spPr>
          <a:xfrm>
            <a:off x="1066372" y="1489107"/>
            <a:ext cx="2997112" cy="20735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7" name="Text 1"/>
          <p:cNvSpPr/>
          <p:nvPr/>
        </p:nvSpPr>
        <p:spPr>
          <a:xfrm>
            <a:off x="857250" y="991391"/>
            <a:ext cx="7429500" cy="1714500"/>
          </a:xfrm>
          <a:prstGeom prst="rect">
            <a:avLst/>
          </a:prstGeom>
          <a:noFill/>
          <a:ln/>
        </p:spPr>
        <p:txBody>
          <a:bodyPr wrap="none" lIns="0" tIns="0" rIns="0" bIns="0" rtlCol="0" anchor="t">
            <a:spAutoFit/>
          </a:bodyPr>
          <a:lstStyle/>
          <a:p>
            <a:pPr marL="0" indent="0" algn="l">
              <a:lnSpc>
                <a:spcPts val="13500"/>
              </a:lnSpc>
              <a:buNone/>
            </a:pPr>
            <a:r>
              <a:rPr lang="en-US" sz="12436" b="1" kern="0" spc="-9" dirty="0">
                <a:solidFill>
                  <a:srgbClr val="DC8060"/>
                </a:solidFill>
                <a:latin typeface="Montserrat"/>
              </a:rPr>
              <a:t>70%</a:t>
            </a:r>
            <a:endParaRPr lang="en-US" sz="12436" dirty="0">
              <a:latin typeface="Montserrat"/>
            </a:endParaRPr>
          </a:p>
        </p:txBody>
      </p:sp>
      <p:sp>
        <p:nvSpPr>
          <p:cNvPr id="8" name="Text 2"/>
          <p:cNvSpPr/>
          <p:nvPr/>
        </p:nvSpPr>
        <p:spPr>
          <a:xfrm>
            <a:off x="857250" y="2848766"/>
            <a:ext cx="7143750" cy="822927"/>
          </a:xfrm>
          <a:prstGeom prst="rect">
            <a:avLst/>
          </a:prstGeom>
          <a:noFill/>
          <a:ln/>
        </p:spPr>
        <p:txBody>
          <a:bodyPr wrap="square" lIns="0" tIns="0" rIns="0" bIns="0" rtlCol="0" anchor="t">
            <a:spAutoFit/>
          </a:bodyPr>
          <a:lstStyle/>
          <a:p>
            <a:pPr marL="0" indent="0" algn="l">
              <a:lnSpc>
                <a:spcPts val="3200"/>
              </a:lnSpc>
              <a:buNone/>
            </a:pPr>
            <a:r>
              <a:rPr lang="en-US" sz="2436" b="1" dirty="0">
                <a:solidFill>
                  <a:srgbClr val="FFFFFF"/>
                </a:solidFill>
                <a:latin typeface="Montserrat"/>
              </a:rPr>
              <a:t>de la varianza en el compromiso de un equipo depende de su líder directo.</a:t>
            </a:r>
            <a:endParaRPr lang="en-US" sz="2436" dirty="0">
              <a:latin typeface="Montserrat"/>
            </a:endParaRPr>
          </a:p>
        </p:txBody>
      </p:sp>
      <p:sp>
        <p:nvSpPr>
          <p:cNvPr id="9" name="Shape 3"/>
          <p:cNvSpPr/>
          <p:nvPr/>
        </p:nvSpPr>
        <p:spPr>
          <a:xfrm>
            <a:off x="857250" y="3957442"/>
            <a:ext cx="7429500" cy="194667"/>
          </a:xfrm>
          <a:prstGeom prst="rect">
            <a:avLst/>
          </a:prstGeom>
          <a:solidFill>
            <a:srgbClr val="000000">
              <a:alpha val="0"/>
            </a:srgbClr>
          </a:solidFill>
          <a:ln/>
        </p:spPr>
        <p:txBody>
          <a:bodyPr/>
          <a:lstStyle/>
          <a:p>
            <a:endParaRPr lang="es-ES">
              <a:latin typeface="Montserrat"/>
            </a:endParaRPr>
          </a:p>
        </p:txBody>
      </p:sp>
      <p:sp>
        <p:nvSpPr>
          <p:cNvPr id="10" name="Shape 4"/>
          <p:cNvSpPr/>
          <p:nvPr/>
        </p:nvSpPr>
        <p:spPr>
          <a:xfrm>
            <a:off x="857250" y="3957442"/>
            <a:ext cx="14288" cy="194667"/>
          </a:xfrm>
          <a:prstGeom prst="rect">
            <a:avLst/>
          </a:prstGeom>
          <a:solidFill>
            <a:srgbClr val="E39980"/>
          </a:solidFill>
          <a:ln/>
        </p:spPr>
        <p:txBody>
          <a:bodyPr/>
          <a:lstStyle/>
          <a:p>
            <a:endParaRPr lang="es-ES">
              <a:latin typeface="Montserrat"/>
            </a:endParaRPr>
          </a:p>
        </p:txBody>
      </p:sp>
      <p:sp>
        <p:nvSpPr>
          <p:cNvPr id="11" name="Text 5"/>
          <p:cNvSpPr/>
          <p:nvPr/>
        </p:nvSpPr>
        <p:spPr>
          <a:xfrm>
            <a:off x="857250" y="3957442"/>
            <a:ext cx="7429500" cy="194667"/>
          </a:xfrm>
          <a:prstGeom prst="rect">
            <a:avLst/>
          </a:prstGeom>
          <a:noFill/>
          <a:ln/>
        </p:spPr>
        <p:txBody>
          <a:bodyPr wrap="none" lIns="136017" tIns="0" rIns="0" bIns="0" rtlCol="0" anchor="t">
            <a:spAutoFit/>
          </a:bodyPr>
          <a:lstStyle/>
          <a:p>
            <a:pPr marL="0" indent="0" algn="l">
              <a:lnSpc>
                <a:spcPts val="1400"/>
              </a:lnSpc>
              <a:buNone/>
            </a:pPr>
            <a:r>
              <a:rPr lang="en-US" sz="1050" dirty="0">
                <a:solidFill>
                  <a:srgbClr val="E0EBEB">
                    <a:alpha val="80000"/>
                  </a:srgbClr>
                </a:solidFill>
                <a:latin typeface="Montserrat"/>
              </a:rPr>
              <a:t>Gallup, State of the Global Workplace (2025)</a:t>
            </a:r>
            <a:endParaRPr lang="en-US" sz="1050" dirty="0">
              <a:latin typeface="Montserrat"/>
            </a:endParaRPr>
          </a:p>
        </p:txBody>
      </p:sp>
    </p:spTree>
    <p:extLst>
      <p:ext uri="{BB962C8B-B14F-4D97-AF65-F5344CB8AC3E}">
        <p14:creationId xmlns:p14="http://schemas.microsoft.com/office/powerpoint/2010/main" val="8318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1616" y="561024"/>
            <a:ext cx="566309" cy="118237"/>
          </a:xfrm>
          <a:prstGeom prst="rect">
            <a:avLst/>
          </a:prstGeom>
          <a:noFill/>
          <a:ln/>
        </p:spPr>
        <p:txBody>
          <a:bodyPr wrap="none" lIns="0" tIns="0" rIns="0" bIns="0" rtlCol="0" anchor="t">
            <a:spAutoFit/>
          </a:bodyPr>
          <a:lstStyle/>
          <a:p>
            <a:pPr marL="0" indent="0" algn="l">
              <a:lnSpc>
                <a:spcPts val="900"/>
              </a:lnSpc>
              <a:buNone/>
            </a:pPr>
            <a:r>
              <a:rPr lang="en-US" sz="1000" b="1" kern="0" spc="2" dirty="0">
                <a:solidFill>
                  <a:srgbClr val="DC8060"/>
                </a:solidFill>
              </a:rPr>
              <a:t>Fuerza 3</a:t>
            </a:r>
            <a:endParaRPr lang="en-US" sz="1000" dirty="0"/>
          </a:p>
        </p:txBody>
      </p:sp>
      <p:sp>
        <p:nvSpPr>
          <p:cNvPr id="4" name="Text 1"/>
          <p:cNvSpPr/>
          <p:nvPr/>
        </p:nvSpPr>
        <p:spPr>
          <a:xfrm>
            <a:off x="431616" y="759263"/>
            <a:ext cx="2305118" cy="294953"/>
          </a:xfrm>
          <a:prstGeom prst="rect">
            <a:avLst/>
          </a:prstGeom>
          <a:noFill/>
          <a:ln/>
        </p:spPr>
        <p:txBody>
          <a:bodyPr wrap="none" lIns="0" tIns="0" rIns="0" bIns="0" rtlCol="0" anchor="t">
            <a:spAutoFit/>
          </a:bodyPr>
          <a:lstStyle/>
          <a:p>
            <a:pPr marL="0" indent="0" algn="l">
              <a:lnSpc>
                <a:spcPts val="2300"/>
              </a:lnSpc>
              <a:buNone/>
            </a:pPr>
            <a:r>
              <a:rPr lang="en-US" sz="2000" b="1" dirty="0">
                <a:solidFill>
                  <a:srgbClr val="2A5058"/>
                </a:solidFill>
              </a:rPr>
              <a:t>Irrupción de la IA</a:t>
            </a:r>
            <a:endParaRPr lang="en-US" sz="2000" dirty="0"/>
          </a:p>
        </p:txBody>
      </p:sp>
      <p:sp>
        <p:nvSpPr>
          <p:cNvPr id="5" name="Text 2"/>
          <p:cNvSpPr/>
          <p:nvPr/>
        </p:nvSpPr>
        <p:spPr>
          <a:xfrm>
            <a:off x="431616" y="1112153"/>
            <a:ext cx="3857625" cy="194667"/>
          </a:xfrm>
          <a:prstGeom prst="rect">
            <a:avLst/>
          </a:prstGeom>
          <a:noFill/>
          <a:ln/>
        </p:spPr>
        <p:txBody>
          <a:bodyPr wrap="none" lIns="0" tIns="0" rIns="0" bIns="0" rtlCol="0" anchor="t">
            <a:spAutoFit/>
          </a:bodyPr>
          <a:lstStyle/>
          <a:p>
            <a:pPr marL="0" indent="0" algn="l">
              <a:lnSpc>
                <a:spcPts val="1400"/>
              </a:lnSpc>
              <a:buNone/>
            </a:pPr>
            <a:r>
              <a:rPr lang="en-US" sz="1050" dirty="0">
                <a:solidFill>
                  <a:srgbClr val="2A3A3A"/>
                </a:solidFill>
              </a:rPr>
              <a:t>La redefinición del valor humano</a:t>
            </a:r>
            <a:endParaRPr lang="en-US" sz="1050" dirty="0"/>
          </a:p>
        </p:txBody>
      </p:sp>
      <p:sp>
        <p:nvSpPr>
          <p:cNvPr id="8" name="Text 5"/>
          <p:cNvSpPr/>
          <p:nvPr/>
        </p:nvSpPr>
        <p:spPr>
          <a:xfrm>
            <a:off x="495909" y="2693230"/>
            <a:ext cx="323807" cy="191912"/>
          </a:xfrm>
          <a:prstGeom prst="rect">
            <a:avLst/>
          </a:prstGeom>
          <a:noFill/>
          <a:ln/>
        </p:spPr>
        <p:txBody>
          <a:bodyPr wrap="none" lIns="0" tIns="0" rIns="0" bIns="0" rtlCol="0" anchor="t">
            <a:spAutoFit/>
          </a:bodyPr>
          <a:lstStyle/>
          <a:p>
            <a:pPr marL="0" indent="0" algn="l">
              <a:lnSpc>
                <a:spcPts val="1600"/>
              </a:lnSpc>
              <a:buNone/>
            </a:pPr>
            <a:r>
              <a:rPr lang="en-US" sz="1200" b="1" dirty="0">
                <a:solidFill>
                  <a:srgbClr val="2A5058"/>
                </a:solidFill>
              </a:rPr>
              <a:t>39%</a:t>
            </a:r>
            <a:endParaRPr lang="en-US" sz="1200" dirty="0"/>
          </a:p>
        </p:txBody>
      </p:sp>
      <p:sp>
        <p:nvSpPr>
          <p:cNvPr id="9" name="Text 6"/>
          <p:cNvSpPr/>
          <p:nvPr/>
        </p:nvSpPr>
        <p:spPr>
          <a:xfrm>
            <a:off x="495909" y="2962571"/>
            <a:ext cx="2968761" cy="115416"/>
          </a:xfrm>
          <a:prstGeom prst="rect">
            <a:avLst/>
          </a:prstGeom>
          <a:noFill/>
          <a:ln/>
        </p:spPr>
        <p:txBody>
          <a:bodyPr wrap="none" lIns="0" tIns="0" rIns="0" bIns="0" rtlCol="0" anchor="t">
            <a:spAutoFit/>
          </a:bodyPr>
          <a:lstStyle/>
          <a:p>
            <a:pPr marL="0" indent="0" algn="l">
              <a:lnSpc>
                <a:spcPts val="900"/>
              </a:lnSpc>
              <a:buNone/>
            </a:pPr>
            <a:r>
              <a:rPr lang="en-US" sz="900" dirty="0">
                <a:solidFill>
                  <a:srgbClr val="555555"/>
                </a:solidFill>
              </a:rPr>
              <a:t>De las competencias actuales cambiarán para 2030</a:t>
            </a:r>
            <a:endParaRPr lang="en-US" sz="900" dirty="0"/>
          </a:p>
        </p:txBody>
      </p:sp>
      <p:sp>
        <p:nvSpPr>
          <p:cNvPr id="10" name="Shape 7"/>
          <p:cNvSpPr/>
          <p:nvPr/>
        </p:nvSpPr>
        <p:spPr>
          <a:xfrm>
            <a:off x="431616" y="3437768"/>
            <a:ext cx="3857625" cy="684014"/>
          </a:xfrm>
          <a:prstGeom prst="rect">
            <a:avLst/>
          </a:prstGeom>
          <a:solidFill>
            <a:srgbClr val="2A5058">
              <a:alpha val="5000"/>
            </a:srgbClr>
          </a:solidFill>
          <a:ln/>
        </p:spPr>
        <p:txBody>
          <a:bodyPr/>
          <a:lstStyle/>
          <a:p>
            <a:endParaRPr lang="es-ES"/>
          </a:p>
        </p:txBody>
      </p:sp>
      <p:sp>
        <p:nvSpPr>
          <p:cNvPr id="11" name="Shape 8"/>
          <p:cNvSpPr/>
          <p:nvPr/>
        </p:nvSpPr>
        <p:spPr>
          <a:xfrm>
            <a:off x="431616" y="3437768"/>
            <a:ext cx="28575" cy="684014"/>
          </a:xfrm>
          <a:prstGeom prst="rect">
            <a:avLst/>
          </a:prstGeom>
          <a:solidFill>
            <a:srgbClr val="2A5058"/>
          </a:solidFill>
          <a:ln/>
        </p:spPr>
        <p:txBody>
          <a:bodyPr/>
          <a:lstStyle/>
          <a:p>
            <a:endParaRPr lang="es-ES"/>
          </a:p>
        </p:txBody>
      </p:sp>
      <p:sp>
        <p:nvSpPr>
          <p:cNvPr id="12" name="Text 9"/>
          <p:cNvSpPr/>
          <p:nvPr/>
        </p:nvSpPr>
        <p:spPr>
          <a:xfrm>
            <a:off x="574491" y="3580643"/>
            <a:ext cx="3571875"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2A5058"/>
                </a:solidFill>
              </a:rPr>
              <a:t>Lo que la IA no replica (Marco EPOCH)</a:t>
            </a:r>
            <a:endParaRPr lang="en-US" sz="784" dirty="0"/>
          </a:p>
        </p:txBody>
      </p:sp>
      <p:sp>
        <p:nvSpPr>
          <p:cNvPr id="13" name="Text 10"/>
          <p:cNvSpPr/>
          <p:nvPr/>
        </p:nvSpPr>
        <p:spPr>
          <a:xfrm>
            <a:off x="574491" y="3807457"/>
            <a:ext cx="3571875" cy="171450"/>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2A3A3A"/>
                </a:solidFill>
              </a:rPr>
              <a:t>E</a:t>
            </a:r>
            <a:r>
              <a:rPr lang="en-US" sz="780" dirty="0">
                <a:solidFill>
                  <a:srgbClr val="2A3A3A"/>
                </a:solidFill>
              </a:rPr>
              <a:t>mpatía • </a:t>
            </a:r>
            <a:r>
              <a:rPr lang="en-US" sz="734" b="1" dirty="0">
                <a:solidFill>
                  <a:srgbClr val="2A3A3A"/>
                </a:solidFill>
              </a:rPr>
              <a:t>P</a:t>
            </a:r>
            <a:r>
              <a:rPr lang="en-US" sz="780" dirty="0">
                <a:solidFill>
                  <a:srgbClr val="2A3A3A"/>
                </a:solidFill>
              </a:rPr>
              <a:t>resencia • </a:t>
            </a:r>
            <a:r>
              <a:rPr lang="en-US" sz="734" b="1" dirty="0">
                <a:solidFill>
                  <a:srgbClr val="2A3A3A"/>
                </a:solidFill>
              </a:rPr>
              <a:t>O</a:t>
            </a:r>
            <a:r>
              <a:rPr lang="en-US" sz="780" dirty="0">
                <a:solidFill>
                  <a:srgbClr val="2A3A3A"/>
                </a:solidFill>
              </a:rPr>
              <a:t>pinión • </a:t>
            </a:r>
            <a:r>
              <a:rPr lang="en-US" sz="734" b="1" dirty="0">
                <a:solidFill>
                  <a:srgbClr val="2A3A3A"/>
                </a:solidFill>
              </a:rPr>
              <a:t>C</a:t>
            </a:r>
            <a:r>
              <a:rPr lang="en-US" sz="780" dirty="0">
                <a:solidFill>
                  <a:srgbClr val="2A3A3A"/>
                </a:solidFill>
              </a:rPr>
              <a:t>reatividad • </a:t>
            </a:r>
            <a:r>
              <a:rPr lang="en-US" sz="734" b="1" dirty="0">
                <a:solidFill>
                  <a:srgbClr val="2A3A3A"/>
                </a:solidFill>
              </a:rPr>
              <a:t>H</a:t>
            </a:r>
            <a:r>
              <a:rPr lang="en-US" sz="780" dirty="0">
                <a:solidFill>
                  <a:srgbClr val="2A3A3A"/>
                </a:solidFill>
              </a:rPr>
              <a:t>ope (Esperanza)</a:t>
            </a:r>
            <a:endParaRPr lang="en-US" sz="734" dirty="0"/>
          </a:p>
        </p:txBody>
      </p:sp>
      <p:pic>
        <p:nvPicPr>
          <p:cNvPr id="14" name="Image 1" descr="preencoded.png"/>
          <p:cNvPicPr>
            <a:picLocks noChangeAspect="1"/>
          </p:cNvPicPr>
          <p:nvPr/>
        </p:nvPicPr>
        <p:blipFill>
          <a:blip r:embed="rId3"/>
          <a:stretch>
            <a:fillRect/>
          </a:stretch>
        </p:blipFill>
        <p:spPr>
          <a:xfrm>
            <a:off x="4572000" y="0"/>
            <a:ext cx="4572000" cy="5143500"/>
          </a:xfrm>
          <a:prstGeom prst="rect">
            <a:avLst/>
          </a:prstGeom>
        </p:spPr>
      </p:pic>
      <p:pic>
        <p:nvPicPr>
          <p:cNvPr id="16" name="Imagen 15" descr="Texto&#10;&#10;El contenido generado por IA puede ser incorrecto.">
            <a:extLst>
              <a:ext uri="{FF2B5EF4-FFF2-40B4-BE49-F238E27FC236}">
                <a16:creationId xmlns:a16="http://schemas.microsoft.com/office/drawing/2014/main" id="{D7E240C5-ABC5-4CC4-E463-8D38ADBFAFC5}"/>
              </a:ext>
            </a:extLst>
          </p:cNvPr>
          <p:cNvPicPr>
            <a:picLocks noChangeAspect="1"/>
          </p:cNvPicPr>
          <p:nvPr/>
        </p:nvPicPr>
        <p:blipFill>
          <a:blip r:embed="rId4"/>
          <a:stretch>
            <a:fillRect/>
          </a:stretch>
        </p:blipFill>
        <p:spPr>
          <a:xfrm>
            <a:off x="431616" y="1594555"/>
            <a:ext cx="3568703" cy="884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0063" y="565640"/>
            <a:ext cx="579133" cy="118237"/>
          </a:xfrm>
          <a:prstGeom prst="rect">
            <a:avLst/>
          </a:prstGeom>
          <a:noFill/>
          <a:ln/>
        </p:spPr>
        <p:txBody>
          <a:bodyPr wrap="none" lIns="0" tIns="0" rIns="0" bIns="0" rtlCol="0" anchor="t">
            <a:spAutoFit/>
          </a:bodyPr>
          <a:lstStyle/>
          <a:p>
            <a:pPr marL="0" indent="0" algn="l">
              <a:lnSpc>
                <a:spcPts val="900"/>
              </a:lnSpc>
              <a:buNone/>
            </a:pPr>
            <a:r>
              <a:rPr lang="en-US" sz="1000" b="1" kern="0" spc="2" dirty="0">
                <a:solidFill>
                  <a:srgbClr val="DC8060"/>
                </a:solidFill>
              </a:rPr>
              <a:t>Fuerza 4</a:t>
            </a:r>
            <a:endParaRPr lang="en-US" sz="1000" dirty="0"/>
          </a:p>
        </p:txBody>
      </p:sp>
      <p:sp>
        <p:nvSpPr>
          <p:cNvPr id="4" name="Text 1"/>
          <p:cNvSpPr/>
          <p:nvPr/>
        </p:nvSpPr>
        <p:spPr>
          <a:xfrm>
            <a:off x="500063" y="806741"/>
            <a:ext cx="4071938" cy="591480"/>
          </a:xfrm>
          <a:prstGeom prst="rect">
            <a:avLst/>
          </a:prstGeom>
          <a:noFill/>
          <a:ln/>
        </p:spPr>
        <p:txBody>
          <a:bodyPr wrap="square" lIns="0" tIns="0" rIns="0" bIns="0" rtlCol="0" anchor="t">
            <a:spAutoFit/>
          </a:bodyPr>
          <a:lstStyle/>
          <a:p>
            <a:pPr marL="0" indent="0" algn="l">
              <a:lnSpc>
                <a:spcPts val="2300"/>
              </a:lnSpc>
              <a:buNone/>
            </a:pPr>
            <a:r>
              <a:rPr lang="en-US" sz="2000" b="1" dirty="0">
                <a:solidFill>
                  <a:srgbClr val="2A5058"/>
                </a:solidFill>
              </a:rPr>
              <a:t>Epidemia de Agotamiento:
La Sociedad del Rendimiento</a:t>
            </a:r>
            <a:endParaRPr lang="en-US" sz="2000" dirty="0"/>
          </a:p>
        </p:txBody>
      </p:sp>
      <p:sp>
        <p:nvSpPr>
          <p:cNvPr id="5" name="Text 2"/>
          <p:cNvSpPr/>
          <p:nvPr/>
        </p:nvSpPr>
        <p:spPr>
          <a:xfrm>
            <a:off x="628650" y="1612534"/>
            <a:ext cx="1800225" cy="408980"/>
          </a:xfrm>
          <a:prstGeom prst="rect">
            <a:avLst/>
          </a:prstGeom>
          <a:noFill/>
          <a:ln/>
        </p:spPr>
        <p:txBody>
          <a:bodyPr wrap="none" lIns="0" tIns="0" rIns="0" bIns="0" rtlCol="0" anchor="t">
            <a:spAutoFit/>
          </a:bodyPr>
          <a:lstStyle/>
          <a:p>
            <a:pPr marL="0" indent="0" algn="l">
              <a:lnSpc>
                <a:spcPts val="2800"/>
              </a:lnSpc>
              <a:buNone/>
            </a:pPr>
            <a:r>
              <a:rPr lang="en-US" sz="2121" b="1" dirty="0">
                <a:solidFill>
                  <a:srgbClr val="2A5058"/>
                </a:solidFill>
              </a:rPr>
              <a:t>82%</a:t>
            </a:r>
            <a:endParaRPr lang="en-US" sz="2121" dirty="0"/>
          </a:p>
        </p:txBody>
      </p:sp>
      <p:sp>
        <p:nvSpPr>
          <p:cNvPr id="6" name="Text 3"/>
          <p:cNvSpPr/>
          <p:nvPr/>
        </p:nvSpPr>
        <p:spPr>
          <a:xfrm>
            <a:off x="595319" y="1985795"/>
            <a:ext cx="1954841" cy="140808"/>
          </a:xfrm>
          <a:prstGeom prst="rect">
            <a:avLst/>
          </a:prstGeom>
          <a:noFill/>
          <a:ln/>
        </p:spPr>
        <p:txBody>
          <a:bodyPr wrap="square" lIns="0" tIns="0" rIns="0" bIns="0" rtlCol="0" anchor="t">
            <a:spAutoFit/>
          </a:bodyPr>
          <a:lstStyle/>
          <a:p>
            <a:pPr marL="0" indent="0" algn="l">
              <a:lnSpc>
                <a:spcPts val="1200"/>
              </a:lnSpc>
              <a:buNone/>
            </a:pPr>
            <a:r>
              <a:rPr lang="en-US" sz="800" dirty="0">
                <a:solidFill>
                  <a:srgbClr val="2A3A3A"/>
                </a:solidFill>
              </a:rPr>
              <a:t>de empleados en riesgo de burnout</a:t>
            </a:r>
            <a:endParaRPr lang="en-US" sz="800" dirty="0"/>
          </a:p>
        </p:txBody>
      </p:sp>
      <p:sp>
        <p:nvSpPr>
          <p:cNvPr id="7" name="Text 4"/>
          <p:cNvSpPr/>
          <p:nvPr/>
        </p:nvSpPr>
        <p:spPr>
          <a:xfrm>
            <a:off x="2771775" y="1612534"/>
            <a:ext cx="1800225" cy="408980"/>
          </a:xfrm>
          <a:prstGeom prst="rect">
            <a:avLst/>
          </a:prstGeom>
          <a:noFill/>
          <a:ln/>
        </p:spPr>
        <p:txBody>
          <a:bodyPr wrap="none" lIns="0" tIns="0" rIns="0" bIns="0" rtlCol="0" anchor="t">
            <a:spAutoFit/>
          </a:bodyPr>
          <a:lstStyle/>
          <a:p>
            <a:pPr marL="0" indent="0" algn="l">
              <a:lnSpc>
                <a:spcPts val="2800"/>
              </a:lnSpc>
              <a:buNone/>
            </a:pPr>
            <a:r>
              <a:rPr lang="en-US" sz="2121" b="1" dirty="0">
                <a:solidFill>
                  <a:srgbClr val="2A5058"/>
                </a:solidFill>
              </a:rPr>
              <a:t>58%</a:t>
            </a:r>
            <a:endParaRPr lang="en-US" sz="2121" dirty="0"/>
          </a:p>
        </p:txBody>
      </p:sp>
      <p:sp>
        <p:nvSpPr>
          <p:cNvPr id="8" name="Text 5"/>
          <p:cNvSpPr/>
          <p:nvPr/>
        </p:nvSpPr>
        <p:spPr>
          <a:xfrm>
            <a:off x="2771774" y="1995975"/>
            <a:ext cx="1800225" cy="140167"/>
          </a:xfrm>
          <a:prstGeom prst="rect">
            <a:avLst/>
          </a:prstGeom>
          <a:noFill/>
          <a:ln/>
        </p:spPr>
        <p:txBody>
          <a:bodyPr wrap="square" lIns="0" tIns="0" rIns="0" bIns="0" rtlCol="0" anchor="t">
            <a:spAutoFit/>
          </a:bodyPr>
          <a:lstStyle/>
          <a:p>
            <a:pPr marL="0" indent="0" algn="l">
              <a:lnSpc>
                <a:spcPts val="1200"/>
              </a:lnSpc>
              <a:buNone/>
            </a:pPr>
            <a:r>
              <a:rPr lang="en-US" sz="800" dirty="0" err="1">
                <a:solidFill>
                  <a:srgbClr val="2A3A3A"/>
                </a:solidFill>
              </a:rPr>
              <a:t>Siente</a:t>
            </a:r>
            <a:r>
              <a:rPr lang="en-US" sz="800" dirty="0">
                <a:solidFill>
                  <a:srgbClr val="2A3A3A"/>
                </a:solidFill>
              </a:rPr>
              <a:t> </a:t>
            </a:r>
            <a:r>
              <a:rPr lang="en-US" sz="800" dirty="0" err="1">
                <a:solidFill>
                  <a:srgbClr val="2A3A3A"/>
                </a:solidFill>
              </a:rPr>
              <a:t>estrés</a:t>
            </a:r>
            <a:r>
              <a:rPr lang="en-US" sz="800" dirty="0">
                <a:solidFill>
                  <a:srgbClr val="2A3A3A"/>
                </a:solidFill>
              </a:rPr>
              <a:t> </a:t>
            </a:r>
            <a:r>
              <a:rPr lang="en-US" sz="800" dirty="0" err="1">
                <a:solidFill>
                  <a:srgbClr val="2A3A3A"/>
                </a:solidFill>
              </a:rPr>
              <a:t>diario</a:t>
            </a:r>
            <a:r>
              <a:rPr lang="en-US" sz="800" dirty="0">
                <a:solidFill>
                  <a:srgbClr val="2A3A3A"/>
                </a:solidFill>
              </a:rPr>
              <a:t> </a:t>
            </a:r>
            <a:r>
              <a:rPr lang="en-US" sz="800" dirty="0" err="1">
                <a:solidFill>
                  <a:srgbClr val="2A3A3A"/>
                </a:solidFill>
              </a:rPr>
              <a:t>en</a:t>
            </a:r>
            <a:r>
              <a:rPr lang="en-US" sz="800" dirty="0">
                <a:solidFill>
                  <a:srgbClr val="2A3A3A"/>
                </a:solidFill>
              </a:rPr>
              <a:t> </a:t>
            </a:r>
            <a:r>
              <a:rPr lang="en-US" sz="800" dirty="0" err="1">
                <a:solidFill>
                  <a:srgbClr val="2A3A3A"/>
                </a:solidFill>
              </a:rPr>
              <a:t>trabajo</a:t>
            </a:r>
            <a:endParaRPr lang="en-US" sz="800" dirty="0"/>
          </a:p>
        </p:txBody>
      </p:sp>
      <p:sp>
        <p:nvSpPr>
          <p:cNvPr id="9" name="Text 6"/>
          <p:cNvSpPr/>
          <p:nvPr/>
        </p:nvSpPr>
        <p:spPr>
          <a:xfrm>
            <a:off x="628650" y="2571583"/>
            <a:ext cx="1800225" cy="408980"/>
          </a:xfrm>
          <a:prstGeom prst="rect">
            <a:avLst/>
          </a:prstGeom>
          <a:noFill/>
          <a:ln/>
        </p:spPr>
        <p:txBody>
          <a:bodyPr wrap="none" lIns="0" tIns="0" rIns="0" bIns="0" rtlCol="0" anchor="t">
            <a:spAutoFit/>
          </a:bodyPr>
          <a:lstStyle/>
          <a:p>
            <a:pPr marL="0" indent="0" algn="l">
              <a:lnSpc>
                <a:spcPts val="2800"/>
              </a:lnSpc>
              <a:buNone/>
            </a:pPr>
            <a:r>
              <a:rPr lang="en-US" sz="2121" b="1" dirty="0">
                <a:solidFill>
                  <a:srgbClr val="2A5058"/>
                </a:solidFill>
              </a:rPr>
              <a:t>OMS</a:t>
            </a:r>
            <a:endParaRPr lang="en-US" sz="2121" dirty="0"/>
          </a:p>
        </p:txBody>
      </p:sp>
      <p:sp>
        <p:nvSpPr>
          <p:cNvPr id="10" name="Text 7"/>
          <p:cNvSpPr/>
          <p:nvPr/>
        </p:nvSpPr>
        <p:spPr>
          <a:xfrm>
            <a:off x="628650" y="3016281"/>
            <a:ext cx="1800225" cy="300038"/>
          </a:xfrm>
          <a:prstGeom prst="rect">
            <a:avLst/>
          </a:prstGeom>
          <a:noFill/>
          <a:ln/>
        </p:spPr>
        <p:txBody>
          <a:bodyPr wrap="square" lIns="0" tIns="0" rIns="0" bIns="0" rtlCol="0" anchor="t">
            <a:spAutoFit/>
          </a:bodyPr>
          <a:lstStyle/>
          <a:p>
            <a:pPr marL="0" indent="0" algn="l">
              <a:lnSpc>
                <a:spcPts val="1200"/>
              </a:lnSpc>
              <a:buNone/>
            </a:pPr>
            <a:r>
              <a:rPr lang="en-US" sz="780" dirty="0">
                <a:solidFill>
                  <a:srgbClr val="2A3A3A"/>
                </a:solidFill>
              </a:rPr>
              <a:t>Burnout clasificado como estrés crónico laboral no gestionado</a:t>
            </a:r>
            <a:endParaRPr lang="en-US" sz="780" dirty="0"/>
          </a:p>
        </p:txBody>
      </p:sp>
      <p:sp>
        <p:nvSpPr>
          <p:cNvPr id="11" name="Shape 8"/>
          <p:cNvSpPr/>
          <p:nvPr/>
        </p:nvSpPr>
        <p:spPr>
          <a:xfrm>
            <a:off x="500063" y="3602069"/>
            <a:ext cx="4071938" cy="975792"/>
          </a:xfrm>
          <a:prstGeom prst="rect">
            <a:avLst/>
          </a:prstGeom>
          <a:solidFill>
            <a:srgbClr val="2A5058">
              <a:alpha val="5000"/>
            </a:srgbClr>
          </a:solidFill>
          <a:ln/>
        </p:spPr>
        <p:txBody>
          <a:bodyPr/>
          <a:lstStyle/>
          <a:p>
            <a:endParaRPr lang="es-ES"/>
          </a:p>
        </p:txBody>
      </p:sp>
      <p:sp>
        <p:nvSpPr>
          <p:cNvPr id="12" name="Shape 9"/>
          <p:cNvSpPr/>
          <p:nvPr/>
        </p:nvSpPr>
        <p:spPr>
          <a:xfrm>
            <a:off x="500063" y="3602069"/>
            <a:ext cx="28575" cy="975792"/>
          </a:xfrm>
          <a:prstGeom prst="rect">
            <a:avLst/>
          </a:prstGeom>
          <a:solidFill>
            <a:srgbClr val="2A5058"/>
          </a:solidFill>
          <a:ln/>
        </p:spPr>
        <p:txBody>
          <a:bodyPr/>
          <a:lstStyle/>
          <a:p>
            <a:endParaRPr lang="es-ES"/>
          </a:p>
        </p:txBody>
      </p:sp>
      <p:sp>
        <p:nvSpPr>
          <p:cNvPr id="13" name="Text 10"/>
          <p:cNvSpPr/>
          <p:nvPr/>
        </p:nvSpPr>
        <p:spPr>
          <a:xfrm>
            <a:off x="678656" y="3780662"/>
            <a:ext cx="3714750" cy="411435"/>
          </a:xfrm>
          <a:prstGeom prst="rect">
            <a:avLst/>
          </a:prstGeom>
          <a:noFill/>
          <a:ln/>
        </p:spPr>
        <p:txBody>
          <a:bodyPr wrap="square" lIns="0" tIns="0" rIns="0" bIns="0" rtlCol="0" anchor="t">
            <a:spAutoFit/>
          </a:bodyPr>
          <a:lstStyle/>
          <a:p>
            <a:pPr marL="0" indent="0" algn="l">
              <a:lnSpc>
                <a:spcPts val="1600"/>
              </a:lnSpc>
              <a:buNone/>
            </a:pPr>
            <a:r>
              <a:rPr lang="en-US" sz="942" i="1" dirty="0">
                <a:solidFill>
                  <a:srgbClr val="2A5058"/>
                </a:solidFill>
              </a:rPr>
              <a:t>"El burnout representa la consecuencia patológica de la autoexplotación voluntaria."</a:t>
            </a:r>
            <a:endParaRPr lang="en-US" sz="942" dirty="0"/>
          </a:p>
        </p:txBody>
      </p:sp>
      <p:sp>
        <p:nvSpPr>
          <p:cNvPr id="14" name="Text 11"/>
          <p:cNvSpPr/>
          <p:nvPr/>
        </p:nvSpPr>
        <p:spPr>
          <a:xfrm>
            <a:off x="678656" y="4263535"/>
            <a:ext cx="3714750" cy="135731"/>
          </a:xfrm>
          <a:prstGeom prst="rect">
            <a:avLst/>
          </a:prstGeom>
          <a:noFill/>
          <a:ln/>
        </p:spPr>
        <p:txBody>
          <a:bodyPr wrap="none" lIns="0" tIns="0" rIns="0" bIns="0" rtlCol="0" anchor="t">
            <a:spAutoFit/>
          </a:bodyPr>
          <a:lstStyle/>
          <a:p>
            <a:pPr marL="0" indent="0" algn="r">
              <a:lnSpc>
                <a:spcPts val="900"/>
              </a:lnSpc>
              <a:buNone/>
            </a:pPr>
            <a:r>
              <a:rPr lang="en-US" sz="683" b="1" dirty="0">
                <a:solidFill>
                  <a:srgbClr val="DC8060"/>
                </a:solidFill>
              </a:rPr>
              <a:t>— Byung-Chul Han</a:t>
            </a:r>
            <a:endParaRPr lang="en-US" sz="683" dirty="0"/>
          </a:p>
        </p:txBody>
      </p:sp>
      <p:pic>
        <p:nvPicPr>
          <p:cNvPr id="15" name="Image 1" descr="preencoded.png"/>
          <p:cNvPicPr>
            <a:picLocks noChangeAspect="1"/>
          </p:cNvPicPr>
          <p:nvPr/>
        </p:nvPicPr>
        <p:blipFill>
          <a:blip r:embed="rId3"/>
          <a:stretch>
            <a:fillRect/>
          </a:stretch>
        </p:blipFill>
        <p:spPr>
          <a:xfrm>
            <a:off x="5000625" y="0"/>
            <a:ext cx="4143375" cy="5143500"/>
          </a:xfrm>
          <a:prstGeom prst="rect">
            <a:avLst/>
          </a:prstGeom>
        </p:spPr>
      </p:pic>
      <p:sp>
        <p:nvSpPr>
          <p:cNvPr id="16" name="Text 5">
            <a:extLst>
              <a:ext uri="{FF2B5EF4-FFF2-40B4-BE49-F238E27FC236}">
                <a16:creationId xmlns:a16="http://schemas.microsoft.com/office/drawing/2014/main" id="{84294742-DC38-E10B-25C4-F8F1A4863941}"/>
              </a:ext>
            </a:extLst>
          </p:cNvPr>
          <p:cNvSpPr/>
          <p:nvPr/>
        </p:nvSpPr>
        <p:spPr>
          <a:xfrm>
            <a:off x="595319" y="2200826"/>
            <a:ext cx="1069203" cy="124778"/>
          </a:xfrm>
          <a:prstGeom prst="rect">
            <a:avLst/>
          </a:prstGeom>
          <a:noFill/>
          <a:ln/>
        </p:spPr>
        <p:txBody>
          <a:bodyPr wrap="none" lIns="0" tIns="0" rIns="0" bIns="0" rtlCol="0" anchor="t">
            <a:spAutoFit/>
          </a:bodyPr>
          <a:lstStyle/>
          <a:p>
            <a:pPr marL="0" indent="0" algn="l">
              <a:lnSpc>
                <a:spcPts val="1100"/>
              </a:lnSpc>
              <a:buNone/>
            </a:pPr>
            <a:r>
              <a:rPr lang="en-US" sz="600" i="1" dirty="0">
                <a:solidFill>
                  <a:srgbClr val="8A9696"/>
                </a:solidFill>
                <a:latin typeface="Montserrat"/>
              </a:rPr>
              <a:t>Microsoft Work Trend Index</a:t>
            </a:r>
            <a:endParaRPr lang="en-US" sz="600" dirty="0">
              <a:latin typeface="Montserrat"/>
            </a:endParaRPr>
          </a:p>
        </p:txBody>
      </p:sp>
      <p:sp>
        <p:nvSpPr>
          <p:cNvPr id="17" name="Text 11">
            <a:extLst>
              <a:ext uri="{FF2B5EF4-FFF2-40B4-BE49-F238E27FC236}">
                <a16:creationId xmlns:a16="http://schemas.microsoft.com/office/drawing/2014/main" id="{677E1392-42D7-16CB-9FE9-2C92968D6023}"/>
              </a:ext>
            </a:extLst>
          </p:cNvPr>
          <p:cNvSpPr/>
          <p:nvPr/>
        </p:nvSpPr>
        <p:spPr>
          <a:xfrm>
            <a:off x="2771774" y="2186643"/>
            <a:ext cx="1173398" cy="124778"/>
          </a:xfrm>
          <a:prstGeom prst="rect">
            <a:avLst/>
          </a:prstGeom>
          <a:noFill/>
          <a:ln/>
        </p:spPr>
        <p:txBody>
          <a:bodyPr wrap="none" lIns="0" tIns="0" rIns="0" bIns="0" rtlCol="0" anchor="t">
            <a:spAutoFit/>
          </a:bodyPr>
          <a:lstStyle/>
          <a:p>
            <a:pPr marL="0" indent="0" algn="l">
              <a:lnSpc>
                <a:spcPts val="1100"/>
              </a:lnSpc>
              <a:buNone/>
            </a:pPr>
            <a:r>
              <a:rPr lang="en-US" sz="600" i="1" dirty="0">
                <a:solidFill>
                  <a:srgbClr val="8A9696"/>
                </a:solidFill>
                <a:latin typeface="Montserrat"/>
              </a:rPr>
              <a:t>State of the Global Workplace</a:t>
            </a:r>
            <a:endParaRPr lang="en-US" sz="600" dirty="0">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ontserra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ontserra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8198BB-BA05-4B3E-8D4A-8778D1102CA5}">
  <we:reference id="wa200010001" version="1.0.0.0" store="en-US" storeType="OMEX"/>
  <we:alternateReferences>
    <we:reference id="wa200010001" version="1.0.0.0" store="en-US"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70</TotalTime>
  <Words>2124</Words>
  <Application>Microsoft Office PowerPoint</Application>
  <PresentationFormat>Presentación en pantalla (16:9)</PresentationFormat>
  <Paragraphs>244</Paragraphs>
  <Slides>22</Slides>
  <Notes>22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22</vt:i4>
      </vt:variant>
    </vt:vector>
  </HeadingPairs>
  <TitlesOfParts>
    <vt:vector size="25" baseType="lpstr">
      <vt:lpstr>Arial</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Sergio LG</cp:lastModifiedBy>
  <cp:revision>12</cp:revision>
  <dcterms:created xsi:type="dcterms:W3CDTF">2026-02-14T10:20:24Z</dcterms:created>
  <dcterms:modified xsi:type="dcterms:W3CDTF">2026-02-15T03:25:55Z</dcterms:modified>
</cp:coreProperties>
</file>